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9144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68625" y="697225"/>
            <a:ext cx="46738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ó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1259632" y="880529"/>
            <a:ext cx="5851918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PP E022  ″Investigación y Desarrollo Tecnológico en Salud″</a:t>
            </a:r>
            <a:endParaRPr b="1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5" name="Google Shape;85;p13"/>
          <p:cNvGrpSpPr/>
          <p:nvPr/>
        </p:nvGrpSpPr>
        <p:grpSpPr>
          <a:xfrm>
            <a:off x="2125055" y="1150967"/>
            <a:ext cx="4001422" cy="1115575"/>
            <a:chOff x="2124331" y="790927"/>
            <a:chExt cx="3579464" cy="1115575"/>
          </a:xfrm>
        </p:grpSpPr>
        <p:sp>
          <p:nvSpPr>
            <p:cNvPr id="86" name="Google Shape;86;p13"/>
            <p:cNvSpPr/>
            <p:nvPr/>
          </p:nvSpPr>
          <p:spPr>
            <a:xfrm>
              <a:off x="2124331" y="1412752"/>
              <a:ext cx="3563712" cy="493750"/>
            </a:xfrm>
            <a:prstGeom prst="rect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-120650" lvl="0" marL="17145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t/>
              </a:r>
              <a:endParaRPr b="1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38100" lvl="0" marL="889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t/>
              </a:r>
              <a:endParaRPr b="1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38100" lvl="0" marL="889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t/>
              </a:r>
              <a:endParaRPr b="1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38100" lvl="0" marL="889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t/>
              </a:r>
              <a:endParaRPr b="1" i="1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88900" lvl="0" marL="889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Calibri"/>
                <a:buChar char="-"/>
              </a:pPr>
              <a:r>
                <a:rPr b="1" i="0" lang="es-MX" sz="9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Porcentaje de artículos científicos publicados en revistas de impacto alto (S)</a:t>
              </a:r>
              <a:endParaRPr/>
            </a:p>
            <a:p>
              <a:pPr indent="-31750" lvl="0" marL="889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Calibri"/>
                <a:buNone/>
              </a:pPr>
              <a:r>
                <a:t/>
              </a:r>
              <a:endParaRPr b="1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88900" lvl="0" marL="889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Calibri"/>
                <a:buChar char="-"/>
              </a:pPr>
              <a:r>
                <a:rPr b="1" i="0" lang="es-MX" sz="9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Promedio de productos de la investigación por investigador Institucional (S)</a:t>
              </a:r>
              <a:endParaRPr/>
            </a:p>
            <a:p>
              <a:pPr indent="-38100" lvl="0" marL="889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t/>
              </a:r>
              <a:endParaRPr b="1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38100" lvl="0" marL="889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t/>
              </a:r>
              <a:endParaRPr b="1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38100" lvl="0" marL="889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t/>
              </a:r>
              <a:endParaRPr b="1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120650" lvl="0" marL="17145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t/>
              </a:r>
              <a:endParaRPr b="1" i="0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" name="Google Shape;87;p13"/>
            <p:cNvSpPr/>
            <p:nvPr/>
          </p:nvSpPr>
          <p:spPr>
            <a:xfrm>
              <a:off x="2141199" y="790927"/>
              <a:ext cx="3562596" cy="504715"/>
            </a:xfrm>
            <a:prstGeom prst="rect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-171450" lvl="0" marL="17145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Calibri"/>
                <a:buChar char="-"/>
              </a:pPr>
              <a:r>
                <a:rPr b="1" i="0" lang="es-MX" sz="9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Porcentaje de investigadores institucionales de alto nivel (A)</a:t>
              </a:r>
              <a:endParaRPr b="1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88" name="Google Shape;88;p13"/>
          <p:cNvCxnSpPr>
            <a:endCxn id="86" idx="0"/>
          </p:cNvCxnSpPr>
          <p:nvPr/>
        </p:nvCxnSpPr>
        <p:spPr>
          <a:xfrm>
            <a:off x="4116361" y="1679492"/>
            <a:ext cx="600" cy="933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9" name="Google Shape;89;p13"/>
          <p:cNvSpPr/>
          <p:nvPr/>
        </p:nvSpPr>
        <p:spPr>
          <a:xfrm>
            <a:off x="227742" y="1052989"/>
            <a:ext cx="1967994" cy="7127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-MX" sz="800" u="none" cap="none" strike="noStrike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Contribuir al desarrollo económico incluyente mediante el desarrollo de la investigación científica para  generar conocimiento sobre temas prioritarios en salud</a:t>
            </a:r>
            <a:endParaRPr/>
          </a:p>
        </p:txBody>
      </p:sp>
      <p:sp>
        <p:nvSpPr>
          <p:cNvPr id="90" name="Google Shape;90;p13"/>
          <p:cNvSpPr/>
          <p:nvPr/>
        </p:nvSpPr>
        <p:spPr>
          <a:xfrm>
            <a:off x="250962" y="1772816"/>
            <a:ext cx="1800758" cy="5683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-MX" sz="800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>Los investigadores de las entidades coordinadas por la CCINSHAE generan conocimiento sobre temas prioritarios en salud</a:t>
            </a:r>
            <a:endParaRPr b="1" i="1" sz="800">
              <a:solidFill>
                <a:srgbClr val="36609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13240" y="59002"/>
            <a:ext cx="5713732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Comisión Coordinadora de Institutos Nacionales de Salud y Hospitales de Alta especialidad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Coordinación de Proyectos Estratégicos</a:t>
            </a:r>
            <a:endParaRPr b="1" sz="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1114082" y="477201"/>
            <a:ext cx="5851918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Matriz de Indicadores para Resultados 2020 </a:t>
            </a:r>
            <a:r>
              <a:rPr b="1" lang="es-MX" sz="10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6199444" y="1196752"/>
            <a:ext cx="2160240" cy="5047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rgbClr val="4F6128"/>
              </a:buClr>
              <a:buSzPts val="800"/>
              <a:buFont typeface="Calibri"/>
              <a:buAutoNum type="arabicPeriod"/>
            </a:pPr>
            <a:r>
              <a:rPr b="1" lang="es-MX" sz="800">
                <a:solidFill>
                  <a:srgbClr val="4F6128"/>
                </a:solidFill>
                <a:latin typeface="Calibri"/>
                <a:ea typeface="Calibri"/>
                <a:cs typeface="Calibri"/>
                <a:sym typeface="Calibri"/>
              </a:rPr>
              <a:t>Los conocimientos generados por los investigadores son utilizados para modificar las condiciones de salud de la población.</a:t>
            </a:r>
            <a:endParaRPr/>
          </a:p>
        </p:txBody>
      </p:sp>
      <p:sp>
        <p:nvSpPr>
          <p:cNvPr id="94" name="Google Shape;94;p13"/>
          <p:cNvSpPr/>
          <p:nvPr/>
        </p:nvSpPr>
        <p:spPr>
          <a:xfrm>
            <a:off x="6189062" y="1628800"/>
            <a:ext cx="2487394" cy="11710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81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t/>
            </a:r>
            <a:endParaRPr b="1" sz="800">
              <a:solidFill>
                <a:srgbClr val="4F61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rgbClr val="4F6128"/>
              </a:buClr>
              <a:buSzPts val="800"/>
              <a:buFont typeface="Calibri"/>
              <a:buAutoNum type="arabicPeriod"/>
            </a:pPr>
            <a:r>
              <a:rPr b="1" lang="es-MX" sz="800">
                <a:solidFill>
                  <a:srgbClr val="4F6128"/>
                </a:solidFill>
                <a:latin typeface="Calibri"/>
                <a:ea typeface="Calibri"/>
                <a:cs typeface="Calibri"/>
                <a:sym typeface="Calibri"/>
              </a:rPr>
              <a:t> Los Comités editoriales de revistas arbitradas emiten sus evaluaciones oportunamente.</a:t>
            </a:r>
            <a:endParaRPr/>
          </a:p>
          <a:p>
            <a:pPr indent="-381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t/>
            </a:r>
            <a:endParaRPr b="1" sz="800">
              <a:solidFill>
                <a:srgbClr val="4F61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rgbClr val="4F6128"/>
              </a:buClr>
              <a:buSzPts val="800"/>
              <a:buFont typeface="Calibri"/>
              <a:buAutoNum type="arabicPeriod"/>
            </a:pPr>
            <a:r>
              <a:rPr b="1" lang="es-MX" sz="800">
                <a:solidFill>
                  <a:srgbClr val="4F6128"/>
                </a:solidFill>
                <a:latin typeface="Calibri"/>
                <a:ea typeface="Calibri"/>
                <a:cs typeface="Calibri"/>
                <a:sym typeface="Calibri"/>
              </a:rPr>
              <a:t>Los investigadores institucionales realizan investigación acorde a la agenda prioritaria sectorial para la investigación y el desarrollo tecnológico para la salud.</a:t>
            </a:r>
            <a:endParaRPr/>
          </a:p>
          <a:p>
            <a:pPr indent="-381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t/>
            </a:r>
            <a:endParaRPr b="1" sz="800">
              <a:solidFill>
                <a:srgbClr val="4F61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5" name="Google Shape;95;p13"/>
          <p:cNvCxnSpPr>
            <a:stCxn id="96" idx="2"/>
            <a:endCxn id="97" idx="0"/>
          </p:cNvCxnSpPr>
          <p:nvPr/>
        </p:nvCxnSpPr>
        <p:spPr>
          <a:xfrm>
            <a:off x="4117850" y="5733256"/>
            <a:ext cx="0" cy="144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8" name="Google Shape;98;p13"/>
          <p:cNvSpPr/>
          <p:nvPr/>
        </p:nvSpPr>
        <p:spPr>
          <a:xfrm>
            <a:off x="7765105" y="4077072"/>
            <a:ext cx="1186844" cy="3404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508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t/>
            </a:r>
            <a:endParaRPr b="1" sz="600">
              <a:solidFill>
                <a:srgbClr val="4F61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0800" lvl="0" marL="889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t/>
            </a:r>
            <a:endParaRPr b="1" i="1" sz="60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9" name="Google Shape;99;p13"/>
          <p:cNvGrpSpPr/>
          <p:nvPr/>
        </p:nvGrpSpPr>
        <p:grpSpPr>
          <a:xfrm>
            <a:off x="1259632" y="2405035"/>
            <a:ext cx="6840759" cy="4264325"/>
            <a:chOff x="-737374" y="1998749"/>
            <a:chExt cx="6399312" cy="4264325"/>
          </a:xfrm>
        </p:grpSpPr>
        <p:sp>
          <p:nvSpPr>
            <p:cNvPr id="96" name="Google Shape;96;p13"/>
            <p:cNvSpPr/>
            <p:nvPr/>
          </p:nvSpPr>
          <p:spPr>
            <a:xfrm>
              <a:off x="475126" y="1998749"/>
              <a:ext cx="2922544" cy="3328221"/>
            </a:xfrm>
            <a:prstGeom prst="rect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-120650" lvl="0" marL="17145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t/>
              </a:r>
              <a:endParaRPr b="1" i="1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120650" lvl="0" marL="17145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t/>
              </a:r>
              <a:endParaRPr b="1" i="1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120650" lvl="0" marL="17145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t/>
              </a:r>
              <a:endParaRPr b="1" i="1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120650" lvl="0" marL="17145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t/>
              </a:r>
              <a:endParaRPr b="1" i="1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120650" lvl="0" marL="17145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t/>
              </a:r>
              <a:endParaRPr b="1" i="1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120650" lvl="0" marL="17145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t/>
              </a:r>
              <a:endParaRPr b="1" i="1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120650" lvl="0" marL="17145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t/>
              </a:r>
              <a:endParaRPr b="1" i="1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88900" lvl="0" marL="889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Calibri"/>
                <a:buChar char="-"/>
              </a:pPr>
              <a:r>
                <a:rPr b="1" lang="es-MX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Proporción de investigadores del Sistema Institucional que se hacen acreedores del estímulo al desempeño (A)</a:t>
              </a:r>
              <a:endParaRPr/>
            </a:p>
            <a:p>
              <a:pPr indent="-31750" lvl="0" marL="889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Calibri"/>
                <a:buNone/>
              </a:pPr>
              <a:r>
                <a:t/>
              </a:r>
              <a:endParaRPr b="1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88900" lvl="0" marL="889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Calibri"/>
                <a:buChar char="-"/>
              </a:pPr>
              <a:r>
                <a:rPr b="1" lang="es-MX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Proporción de investigadores que se hacen acreedores al estímulo a la permanencia (A)</a:t>
              </a:r>
              <a:endParaRPr/>
            </a:p>
            <a:p>
              <a:pPr indent="-31750" lvl="0" marL="889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Calibri"/>
                <a:buNone/>
              </a:pPr>
              <a:r>
                <a:t/>
              </a:r>
              <a:endParaRPr b="1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93663" lvl="0" marL="93663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-MX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-  Tasa de variación del financiamiento del FOSISS para     proyectos de investigación (A)</a:t>
              </a:r>
              <a:endParaRPr/>
            </a:p>
            <a:p>
              <a:pPr indent="-114300" lvl="0" marL="17145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Calibri"/>
                <a:buNone/>
              </a:pPr>
              <a:r>
                <a:t/>
              </a:r>
              <a:endParaRPr b="1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93663" lvl="0" marL="93663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-MX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-  Tasa de variación de recursos destinados a apoyar la investigación (A)</a:t>
              </a:r>
              <a:endParaRPr/>
            </a:p>
            <a:p>
              <a:pPr indent="-31750" lvl="0" marL="889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Calibri"/>
                <a:buNone/>
              </a:pPr>
              <a:r>
                <a:t/>
              </a:r>
              <a:endParaRPr b="1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88900" lvl="0" marL="889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Calibri"/>
                <a:buChar char="-"/>
              </a:pPr>
              <a:r>
                <a:rPr b="1" lang="es-MX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Proporción del presupuesto complementario obtenido para investigación científica y desarrollo tecnológico para la salud (A)</a:t>
              </a:r>
              <a:endParaRPr/>
            </a:p>
            <a:p>
              <a:pPr indent="-31750" lvl="0" marL="889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Calibri"/>
                <a:buNone/>
              </a:pPr>
              <a:r>
                <a:t/>
              </a:r>
              <a:endParaRPr b="1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88900" lvl="0" marL="889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Calibri"/>
                <a:buChar char="-"/>
              </a:pPr>
              <a:r>
                <a:rPr b="1" lang="es-MX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Porcentaje de presupuesto federal destinado por la Secretaría de Salud a investigación científica y desarrollo tecnológico para la salud (A)</a:t>
              </a:r>
              <a:endParaRPr/>
            </a:p>
            <a:p>
              <a:pPr indent="-31750" lvl="0" marL="889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Calibri"/>
                <a:buNone/>
              </a:pPr>
              <a:r>
                <a:t/>
              </a:r>
              <a:endParaRPr b="1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88900" lvl="0" marL="889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Calibri"/>
                <a:buChar char="-"/>
              </a:pPr>
              <a:r>
                <a:rPr b="1" lang="es-MX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Porcentaje del presupuesto federal institucional destinado a investigación científica y desarrollo tecnológico para la salud (A) </a:t>
              </a:r>
              <a:endParaRPr b="1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31750" lvl="0" marL="889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Calibri"/>
                <a:buNone/>
              </a:pPr>
              <a:r>
                <a:t/>
              </a:r>
              <a:endParaRPr b="1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38100" lvl="0" marL="889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t/>
              </a:r>
              <a:endParaRPr b="1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38100" lvl="0" marL="889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t/>
              </a:r>
              <a:endParaRPr b="1" i="1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38100" lvl="0" marL="889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t/>
              </a:r>
              <a:endParaRPr b="1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120650" lvl="0" marL="17145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t/>
              </a:r>
              <a:endParaRPr b="1" i="1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120650" lvl="0" marL="17145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t/>
              </a:r>
              <a:endParaRPr b="1" i="1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120650" lvl="0" marL="17145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t/>
              </a:r>
              <a:endParaRPr b="1" i="1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475125" y="5470986"/>
              <a:ext cx="2922544" cy="338962"/>
            </a:xfrm>
            <a:prstGeom prst="rect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-88900" lvl="0" marL="889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900"/>
                <a:buFont typeface="Calibri"/>
                <a:buChar char="-"/>
              </a:pPr>
              <a:r>
                <a:rPr b="1" lang="es-MX"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Porcentaje de investigadores vigentes en el Sistema Institucional (A)</a:t>
              </a:r>
              <a:endParaRPr b="1" i="1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13"/>
            <p:cNvSpPr/>
            <p:nvPr/>
          </p:nvSpPr>
          <p:spPr>
            <a:xfrm>
              <a:off x="-707283" y="3750003"/>
              <a:ext cx="1293170" cy="584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s-MX" sz="800">
                  <a:solidFill>
                    <a:srgbClr val="366092"/>
                  </a:solidFill>
                  <a:latin typeface="Calibri"/>
                  <a:ea typeface="Calibri"/>
                  <a:cs typeface="Calibri"/>
                  <a:sym typeface="Calibri"/>
                </a:rPr>
                <a:t>Financiamiento otorgado  para el desarrollo de la investigación científica de calidad </a:t>
              </a:r>
              <a:endParaRPr b="1" i="1" sz="800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-737374" y="5432077"/>
              <a:ext cx="1293170" cy="8309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s-MX" sz="800">
                  <a:solidFill>
                    <a:srgbClr val="366092"/>
                  </a:solidFill>
                  <a:latin typeface="Calibri"/>
                  <a:ea typeface="Calibri"/>
                  <a:cs typeface="Calibri"/>
                  <a:sym typeface="Calibri"/>
                </a:rPr>
                <a:t>Evaluación de la productividad científica de los investigadores</a:t>
              </a:r>
              <a:endParaRPr/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i="1" sz="800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s-MX" sz="800">
                  <a:solidFill>
                    <a:srgbClr val="366092"/>
                  </a:solidFill>
                  <a:latin typeface="Calibri"/>
                  <a:ea typeface="Calibri"/>
                  <a:cs typeface="Calibri"/>
                  <a:sym typeface="Calibri"/>
                </a:rPr>
                <a:t>Ocupación de plazas de investigador</a:t>
              </a:r>
              <a:endParaRPr b="1" i="1" sz="800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3427532" y="2878698"/>
              <a:ext cx="1853629" cy="203885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-88900" lvl="0" marL="88900" marR="0" rtl="0" algn="l">
                <a:spcBef>
                  <a:spcPts val="0"/>
                </a:spcBef>
                <a:spcAft>
                  <a:spcPts val="0"/>
                </a:spcAft>
                <a:buClr>
                  <a:srgbClr val="4F6128"/>
                </a:buClr>
                <a:buSzPts val="800"/>
                <a:buFont typeface="Calibri"/>
                <a:buAutoNum type="arabicPeriod"/>
              </a:pPr>
              <a:r>
                <a:rPr b="1" lang="es-MX" sz="800">
                  <a:solidFill>
                    <a:srgbClr val="4F6128"/>
                  </a:solidFill>
                  <a:latin typeface="Calibri"/>
                  <a:ea typeface="Calibri"/>
                  <a:cs typeface="Calibri"/>
                  <a:sym typeface="Calibri"/>
                </a:rPr>
                <a:t>La población de investigadores participa en convocatorias y obtiene financiamiento para el desarrollo de investigación basada en las prioridades en salud. </a:t>
              </a:r>
              <a:endParaRPr/>
            </a:p>
            <a:p>
              <a:pPr indent="-88900" lvl="0" marL="88900" marR="0" rtl="0" algn="l">
                <a:spcBef>
                  <a:spcPts val="600"/>
                </a:spcBef>
                <a:spcAft>
                  <a:spcPts val="0"/>
                </a:spcAft>
                <a:buClr>
                  <a:srgbClr val="4F6128"/>
                </a:buClr>
                <a:buSzPts val="800"/>
                <a:buFont typeface="Calibri"/>
                <a:buAutoNum type="arabicPeriod"/>
              </a:pPr>
              <a:r>
                <a:rPr b="1" lang="es-MX" sz="800">
                  <a:solidFill>
                    <a:srgbClr val="4F6128"/>
                  </a:solidFill>
                  <a:latin typeface="Calibri"/>
                  <a:ea typeface="Calibri"/>
                  <a:cs typeface="Calibri"/>
                  <a:sym typeface="Calibri"/>
                </a:rPr>
                <a:t>Los niveles de inversión del Gobierno Federal para la investigación y el desarrollo tecnológico en salud se mantienen o incrementan. </a:t>
              </a:r>
              <a:endParaRPr/>
            </a:p>
            <a:p>
              <a:pPr indent="-88900" lvl="0" marL="88900" marR="0" rtl="0" algn="l">
                <a:spcBef>
                  <a:spcPts val="600"/>
                </a:spcBef>
                <a:spcAft>
                  <a:spcPts val="0"/>
                </a:spcAft>
                <a:buClr>
                  <a:srgbClr val="4F6128"/>
                </a:buClr>
                <a:buSzPts val="800"/>
                <a:buFont typeface="Calibri"/>
                <a:buAutoNum type="arabicPeriod"/>
              </a:pPr>
              <a:r>
                <a:rPr b="1" lang="es-MX" sz="800">
                  <a:solidFill>
                    <a:srgbClr val="4F6128"/>
                  </a:solidFill>
                  <a:latin typeface="Calibri"/>
                  <a:ea typeface="Calibri"/>
                  <a:cs typeface="Calibri"/>
                  <a:sym typeface="Calibri"/>
                </a:rPr>
                <a:t>El sector privado participa en  el financiamiento y la realización de la investigación y desarrollo tecnológico para la salud. </a:t>
              </a:r>
              <a:endParaRPr b="1" sz="800">
                <a:solidFill>
                  <a:srgbClr val="4F6128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88900" lvl="0" marL="88900" marR="0" rtl="0" algn="l">
                <a:spcBef>
                  <a:spcPts val="600"/>
                </a:spcBef>
                <a:spcAft>
                  <a:spcPts val="0"/>
                </a:spcAft>
                <a:buClr>
                  <a:srgbClr val="4F6128"/>
                </a:buClr>
                <a:buSzPts val="800"/>
                <a:buFont typeface="Calibri"/>
                <a:buAutoNum type="arabicPeriod"/>
              </a:pPr>
              <a:r>
                <a:rPr b="1" lang="es-MX" sz="800">
                  <a:solidFill>
                    <a:srgbClr val="4F6128"/>
                  </a:solidFill>
                  <a:latin typeface="Calibri"/>
                  <a:ea typeface="Calibri"/>
                  <a:cs typeface="Calibri"/>
                  <a:sym typeface="Calibri"/>
                </a:rPr>
                <a:t>Se cuenta con los incentivos para la investigación para la salud. </a:t>
              </a:r>
              <a:endParaRPr b="1" i="1" sz="800">
                <a:solidFill>
                  <a:srgbClr val="4F6128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38100" lvl="0" marL="88900" marR="0" rtl="0" algn="l">
                <a:spcBef>
                  <a:spcPts val="60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t/>
              </a:r>
              <a:endParaRPr b="1" sz="800">
                <a:solidFill>
                  <a:srgbClr val="4F6128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38100" lvl="0" marL="88900" marR="0" rtl="0" algn="l">
                <a:spcBef>
                  <a:spcPts val="600"/>
                </a:spcBef>
                <a:spcAft>
                  <a:spcPts val="0"/>
                </a:spcAft>
                <a:buClr>
                  <a:schemeClr val="dk1"/>
                </a:buClr>
                <a:buSzPts val="800"/>
                <a:buFont typeface="Calibri"/>
                <a:buNone/>
              </a:pPr>
              <a:r>
                <a:t/>
              </a:r>
              <a:endParaRPr b="1" sz="800">
                <a:solidFill>
                  <a:srgbClr val="4F6128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3504867" y="5513263"/>
              <a:ext cx="2157071" cy="7498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-88900" lvl="0" marL="88900" marR="0" rtl="0" algn="l">
                <a:spcBef>
                  <a:spcPts val="0"/>
                </a:spcBef>
                <a:spcAft>
                  <a:spcPts val="0"/>
                </a:spcAft>
                <a:buClr>
                  <a:srgbClr val="4F6128"/>
                </a:buClr>
                <a:buSzPts val="800"/>
                <a:buFont typeface="Calibri"/>
                <a:buAutoNum type="arabicPeriod"/>
              </a:pPr>
              <a:r>
                <a:rPr b="1" lang="es-MX" sz="800">
                  <a:solidFill>
                    <a:srgbClr val="4F6128"/>
                  </a:solidFill>
                  <a:latin typeface="Calibri"/>
                  <a:ea typeface="Calibri"/>
                  <a:cs typeface="Calibri"/>
                  <a:sym typeface="Calibri"/>
                </a:rPr>
                <a:t>La población de investigadores acepta los lineamientos normativos.</a:t>
              </a:r>
              <a:endParaRPr b="1" sz="400">
                <a:solidFill>
                  <a:srgbClr val="4F6128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63500" lvl="0" marL="88900" marR="0" rtl="0" algn="l">
                <a:spcBef>
                  <a:spcPts val="600"/>
                </a:spcBef>
                <a:spcAft>
                  <a:spcPts val="0"/>
                </a:spcAft>
                <a:buClr>
                  <a:schemeClr val="dk1"/>
                </a:buClr>
                <a:buSzPts val="400"/>
                <a:buFont typeface="Calibri"/>
                <a:buNone/>
              </a:pPr>
              <a:r>
                <a:t/>
              </a:r>
              <a:endParaRPr b="1" sz="400">
                <a:solidFill>
                  <a:srgbClr val="4F6128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indent="-92075" lvl="0" marL="92075" marR="0" rtl="0" algn="l">
                <a:spcBef>
                  <a:spcPts val="600"/>
                </a:spcBef>
                <a:spcAft>
                  <a:spcPts val="0"/>
                </a:spcAft>
                <a:buNone/>
              </a:pPr>
              <a:r>
                <a:rPr b="1" lang="es-MX" sz="800">
                  <a:solidFill>
                    <a:srgbClr val="4F6128"/>
                  </a:solidFill>
                  <a:latin typeface="Calibri"/>
                  <a:ea typeface="Calibri"/>
                  <a:cs typeface="Calibri"/>
                  <a:sym typeface="Calibri"/>
                </a:rPr>
                <a:t>1. Existen profesionales de la salud con el  perfil para ocupar las plazas vacantes de investigador</a:t>
              </a:r>
              <a:endParaRPr/>
            </a:p>
          </p:txBody>
        </p:sp>
      </p:grpSp>
      <p:sp>
        <p:nvSpPr>
          <p:cNvPr id="104" name="Google Shape;104;p13"/>
          <p:cNvSpPr/>
          <p:nvPr/>
        </p:nvSpPr>
        <p:spPr>
          <a:xfrm>
            <a:off x="3145615" y="6081754"/>
            <a:ext cx="1359221" cy="5876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508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Calibri"/>
              <a:buNone/>
            </a:pPr>
            <a:r>
              <a:t/>
            </a:r>
            <a:endParaRPr b="1" i="1" sz="600">
              <a:solidFill>
                <a:srgbClr val="4F61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5" name="Google Shape;105;p13"/>
          <p:cNvCxnSpPr>
            <a:stCxn id="86" idx="2"/>
            <a:endCxn id="96" idx="0"/>
          </p:cNvCxnSpPr>
          <p:nvPr/>
        </p:nvCxnSpPr>
        <p:spPr>
          <a:xfrm>
            <a:off x="4116961" y="2266542"/>
            <a:ext cx="900" cy="138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6" name="Google Shape;106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64129" y="24752"/>
            <a:ext cx="1891344" cy="452449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3"/>
          <p:cNvSpPr/>
          <p:nvPr/>
        </p:nvSpPr>
        <p:spPr>
          <a:xfrm>
            <a:off x="2555774" y="6338015"/>
            <a:ext cx="3124151" cy="331345"/>
          </a:xfrm>
          <a:prstGeom prst="rect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t/>
            </a:r>
            <a:endParaRPr b="1" i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t/>
            </a:r>
            <a:endParaRPr b="1" i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Char char="-"/>
            </a:pPr>
            <a:r>
              <a:rPr b="1" lang="es-MX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Porcentaje de ocupación de plazas de investigadores (S)                                                   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t/>
            </a:r>
            <a:endParaRPr b="1" i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t/>
            </a:r>
            <a:endParaRPr b="1" i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None/>
            </a:pPr>
            <a:r>
              <a:t/>
            </a:r>
            <a:endParaRPr b="1" i="1"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8" name="Google Shape;108;p13"/>
          <p:cNvCxnSpPr/>
          <p:nvPr/>
        </p:nvCxnSpPr>
        <p:spPr>
          <a:xfrm rot="10800000">
            <a:off x="4139951" y="6216234"/>
            <a:ext cx="1" cy="121781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9" name="Google Shape;109;p13"/>
          <p:cNvSpPr txBox="1"/>
          <p:nvPr/>
        </p:nvSpPr>
        <p:spPr>
          <a:xfrm>
            <a:off x="5046687" y="553831"/>
            <a:ext cx="2159580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8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JULIO 16 2019 DEFINITIVO   </a:t>
            </a:r>
            <a:endParaRPr b="1" sz="800" u="non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