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7010400" cy="92964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4254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217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AUL RANGEL" userId="c70c15fe7a52ffdf" providerId="LiveId" clId="{24057C25-E42D-4FEC-9DCA-AD456BC8C294}"/>
    <pc:docChg chg="modSld">
      <pc:chgData name="RAUL RANGEL" userId="c70c15fe7a52ffdf" providerId="LiveId" clId="{24057C25-E42D-4FEC-9DCA-AD456BC8C294}" dt="2021-07-02T18:37:04.451" v="7" actId="20577"/>
      <pc:docMkLst>
        <pc:docMk/>
      </pc:docMkLst>
      <pc:sldChg chg="modSp mod">
        <pc:chgData name="RAUL RANGEL" userId="c70c15fe7a52ffdf" providerId="LiveId" clId="{24057C25-E42D-4FEC-9DCA-AD456BC8C294}" dt="2021-07-02T18:37:04.451" v="7" actId="20577"/>
        <pc:sldMkLst>
          <pc:docMk/>
          <pc:sldMk cId="1799137000" sldId="256"/>
        </pc:sldMkLst>
        <pc:spChg chg="mod">
          <ac:chgData name="RAUL RANGEL" userId="c70c15fe7a52ffdf" providerId="LiveId" clId="{24057C25-E42D-4FEC-9DCA-AD456BC8C294}" dt="2021-07-02T18:36:57.731" v="1" actId="20577"/>
          <ac:spMkLst>
            <pc:docMk/>
            <pc:sldMk cId="1799137000" sldId="256"/>
            <ac:spMk id="5" creationId="{00000000-0000-0000-0000-000000000000}"/>
          </ac:spMkLst>
        </pc:spChg>
        <pc:spChg chg="mod">
          <ac:chgData name="RAUL RANGEL" userId="c70c15fe7a52ffdf" providerId="LiveId" clId="{24057C25-E42D-4FEC-9DCA-AD456BC8C294}" dt="2021-07-02T18:37:04.451" v="7" actId="20577"/>
          <ac:spMkLst>
            <pc:docMk/>
            <pc:sldMk cId="1799137000" sldId="256"/>
            <ac:spMk id="145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D3AD7-7715-457A-9B0C-63C4AF1F9214}" type="datetimeFigureOut">
              <a:rPr lang="es-MX" smtClean="0"/>
              <a:t>30/04/2025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5C78E-5C32-418B-AD49-1BEAA91135A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80510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D3AD7-7715-457A-9B0C-63C4AF1F9214}" type="datetimeFigureOut">
              <a:rPr lang="es-MX" smtClean="0"/>
              <a:t>30/04/2025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5C78E-5C32-418B-AD49-1BEAA91135A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84012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D3AD7-7715-457A-9B0C-63C4AF1F9214}" type="datetimeFigureOut">
              <a:rPr lang="es-MX" smtClean="0"/>
              <a:t>30/04/2025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5C78E-5C32-418B-AD49-1BEAA91135A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237647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D3AD7-7715-457A-9B0C-63C4AF1F9214}" type="datetimeFigureOut">
              <a:rPr lang="es-MX" smtClean="0"/>
              <a:t>30/04/2025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5C78E-5C32-418B-AD49-1BEAA91135A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557104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D3AD7-7715-457A-9B0C-63C4AF1F9214}" type="datetimeFigureOut">
              <a:rPr lang="es-MX" smtClean="0"/>
              <a:t>30/04/2025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5C78E-5C32-418B-AD49-1BEAA91135A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016963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D3AD7-7715-457A-9B0C-63C4AF1F9214}" type="datetimeFigureOut">
              <a:rPr lang="es-MX" smtClean="0"/>
              <a:t>30/04/2025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5C78E-5C32-418B-AD49-1BEAA91135A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53155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D3AD7-7715-457A-9B0C-63C4AF1F9214}" type="datetimeFigureOut">
              <a:rPr lang="es-MX" smtClean="0"/>
              <a:t>30/04/2025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5C78E-5C32-418B-AD49-1BEAA91135A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138370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D3AD7-7715-457A-9B0C-63C4AF1F9214}" type="datetimeFigureOut">
              <a:rPr lang="es-MX" smtClean="0"/>
              <a:t>30/04/2025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5C78E-5C32-418B-AD49-1BEAA91135A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855902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D3AD7-7715-457A-9B0C-63C4AF1F9214}" type="datetimeFigureOut">
              <a:rPr lang="es-MX" smtClean="0"/>
              <a:t>30/04/2025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5C78E-5C32-418B-AD49-1BEAA91135A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165555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D3AD7-7715-457A-9B0C-63C4AF1F9214}" type="datetimeFigureOut">
              <a:rPr lang="es-MX" smtClean="0"/>
              <a:t>30/04/2025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5C78E-5C32-418B-AD49-1BEAA91135A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483300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D3AD7-7715-457A-9B0C-63C4AF1F9214}" type="datetimeFigureOut">
              <a:rPr lang="es-MX" smtClean="0"/>
              <a:t>30/04/2025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5C78E-5C32-418B-AD49-1BEAA91135A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851248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3D3AD7-7715-457A-9B0C-63C4AF1F9214}" type="datetimeFigureOut">
              <a:rPr lang="es-MX" smtClean="0"/>
              <a:t>30/04/2025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E5C78E-5C32-418B-AD49-1BEAA91135A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373945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6"/>
          <p:cNvSpPr txBox="1">
            <a:spLocks noChangeArrowheads="1"/>
          </p:cNvSpPr>
          <p:nvPr/>
        </p:nvSpPr>
        <p:spPr bwMode="auto">
          <a:xfrm>
            <a:off x="-1157" y="25457"/>
            <a:ext cx="6765925" cy="31369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>
            <a:noAutofit/>
          </a:bodyPr>
          <a:lstStyle/>
          <a:p>
            <a:pPr>
              <a:spcAft>
                <a:spcPts val="0"/>
              </a:spcAft>
            </a:pPr>
            <a:r>
              <a:rPr lang="es-ES" sz="900" b="1" dirty="0">
                <a:effectLst/>
                <a:ea typeface="Times New Roman" panose="02020603050405020304" pitchFamily="18" charset="0"/>
              </a:rPr>
              <a:t>Árbol del Problema PP E022 “Investigación y Desarrollo Tecnológico en Salud” - </a:t>
            </a:r>
            <a:r>
              <a:rPr lang="es-ES" sz="900" b="1">
                <a:effectLst/>
                <a:ea typeface="Times New Roman" panose="02020603050405020304" pitchFamily="18" charset="0"/>
              </a:rPr>
              <a:t>MIR </a:t>
            </a:r>
            <a:r>
              <a:rPr lang="es-ES" sz="900" b="1" smtClean="0">
                <a:effectLst/>
                <a:ea typeface="Times New Roman" panose="02020603050405020304" pitchFamily="18" charset="0"/>
              </a:rPr>
              <a:t>2025</a:t>
            </a:r>
            <a:endParaRPr lang="es-ES" sz="900" b="1" dirty="0" smtClean="0">
              <a:effectLst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endParaRPr lang="es-MX" sz="9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pSp>
        <p:nvGrpSpPr>
          <p:cNvPr id="6" name="Grupo 5"/>
          <p:cNvGrpSpPr/>
          <p:nvPr/>
        </p:nvGrpSpPr>
        <p:grpSpPr>
          <a:xfrm>
            <a:off x="1160000" y="472548"/>
            <a:ext cx="6696462" cy="2755330"/>
            <a:chOff x="467544" y="947458"/>
            <a:chExt cx="7128510" cy="2971072"/>
          </a:xfrm>
          <a:solidFill>
            <a:schemeClr val="bg1"/>
          </a:solidFill>
        </p:grpSpPr>
        <p:grpSp>
          <p:nvGrpSpPr>
            <p:cNvPr id="7" name="Grupo 6"/>
            <p:cNvGrpSpPr/>
            <p:nvPr/>
          </p:nvGrpSpPr>
          <p:grpSpPr>
            <a:xfrm>
              <a:off x="467544" y="947458"/>
              <a:ext cx="7128510" cy="2971072"/>
              <a:chOff x="467544" y="947458"/>
              <a:chExt cx="7128510" cy="2971072"/>
            </a:xfrm>
            <a:grpFill/>
          </p:grpSpPr>
          <p:grpSp>
            <p:nvGrpSpPr>
              <p:cNvPr id="11" name="Grupo 10"/>
              <p:cNvGrpSpPr/>
              <p:nvPr/>
            </p:nvGrpSpPr>
            <p:grpSpPr>
              <a:xfrm>
                <a:off x="467544" y="947458"/>
                <a:ext cx="7128510" cy="2971072"/>
                <a:chOff x="0" y="184067"/>
                <a:chExt cx="7129046" cy="2971165"/>
              </a:xfrm>
              <a:grpFill/>
            </p:grpSpPr>
            <p:cxnSp>
              <p:nvCxnSpPr>
                <p:cNvPr id="13" name="14 Conector angular"/>
                <p:cNvCxnSpPr/>
                <p:nvPr/>
              </p:nvCxnSpPr>
              <p:spPr>
                <a:xfrm rot="5400000" flipH="1" flipV="1">
                  <a:off x="3981203" y="1980210"/>
                  <a:ext cx="175145" cy="864042"/>
                </a:xfrm>
                <a:prstGeom prst="bentConnector3">
                  <a:avLst>
                    <a:gd name="adj1" fmla="val 36949"/>
                  </a:avLst>
                </a:prstGeom>
                <a:grpFill/>
                <a:ln>
                  <a:solidFill>
                    <a:srgbClr val="306EA2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14" name="Grupo 13"/>
                <p:cNvGrpSpPr/>
                <p:nvPr/>
              </p:nvGrpSpPr>
              <p:grpSpPr>
                <a:xfrm>
                  <a:off x="0" y="184067"/>
                  <a:ext cx="7129046" cy="2971165"/>
                  <a:chOff x="0" y="184067"/>
                  <a:chExt cx="7129046" cy="2971165"/>
                </a:xfrm>
                <a:grpFill/>
              </p:grpSpPr>
              <p:grpSp>
                <p:nvGrpSpPr>
                  <p:cNvPr id="15" name="Grupo 14"/>
                  <p:cNvGrpSpPr/>
                  <p:nvPr/>
                </p:nvGrpSpPr>
                <p:grpSpPr>
                  <a:xfrm>
                    <a:off x="0" y="1520041"/>
                    <a:ext cx="6681797" cy="1635191"/>
                    <a:chOff x="0" y="0"/>
                    <a:chExt cx="6681797" cy="1635191"/>
                  </a:xfrm>
                  <a:grpFill/>
                </p:grpSpPr>
                <p:cxnSp>
                  <p:nvCxnSpPr>
                    <p:cNvPr id="47" name="67 Conector angular"/>
                    <p:cNvCxnSpPr>
                      <a:stCxn id="68" idx="0"/>
                      <a:endCxn id="46" idx="4"/>
                    </p:cNvCxnSpPr>
                    <p:nvPr/>
                  </p:nvCxnSpPr>
                  <p:spPr>
                    <a:xfrm rot="5400000" flipH="1" flipV="1">
                      <a:off x="6253766" y="-127735"/>
                      <a:ext cx="113483" cy="742579"/>
                    </a:xfrm>
                    <a:prstGeom prst="bentConnector3">
                      <a:avLst>
                        <a:gd name="adj1" fmla="val 50000"/>
                      </a:avLst>
                    </a:prstGeom>
                    <a:grpFill/>
                    <a:ln>
                      <a:solidFill>
                        <a:srgbClr val="306EA2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48" name="Grupo 47"/>
                    <p:cNvGrpSpPr/>
                    <p:nvPr/>
                  </p:nvGrpSpPr>
                  <p:grpSpPr>
                    <a:xfrm>
                      <a:off x="0" y="0"/>
                      <a:ext cx="6443242" cy="1635191"/>
                      <a:chOff x="0" y="0"/>
                      <a:chExt cx="6443242" cy="1635191"/>
                    </a:xfrm>
                    <a:grpFill/>
                  </p:grpSpPr>
                  <p:grpSp>
                    <p:nvGrpSpPr>
                      <p:cNvPr id="49" name="Grupo 48"/>
                      <p:cNvGrpSpPr/>
                      <p:nvPr/>
                    </p:nvGrpSpPr>
                    <p:grpSpPr>
                      <a:xfrm>
                        <a:off x="0" y="0"/>
                        <a:ext cx="6443242" cy="1635191"/>
                        <a:chOff x="0" y="0"/>
                        <a:chExt cx="6443242" cy="1635191"/>
                      </a:xfrm>
                      <a:grpFill/>
                    </p:grpSpPr>
                    <p:grpSp>
                      <p:nvGrpSpPr>
                        <p:cNvPr id="51" name="Grupo 50"/>
                        <p:cNvGrpSpPr/>
                        <p:nvPr/>
                      </p:nvGrpSpPr>
                      <p:grpSpPr>
                        <a:xfrm>
                          <a:off x="0" y="0"/>
                          <a:ext cx="6443242" cy="1635191"/>
                          <a:chOff x="0" y="0"/>
                          <a:chExt cx="6443242" cy="1635191"/>
                        </a:xfrm>
                        <a:grpFill/>
                      </p:grpSpPr>
                      <p:grpSp>
                        <p:nvGrpSpPr>
                          <p:cNvPr id="53" name="Grupo 52"/>
                          <p:cNvGrpSpPr/>
                          <p:nvPr/>
                        </p:nvGrpSpPr>
                        <p:grpSpPr>
                          <a:xfrm>
                            <a:off x="0" y="0"/>
                            <a:ext cx="6443242" cy="1635191"/>
                            <a:chOff x="0" y="0"/>
                            <a:chExt cx="6443242" cy="1635191"/>
                          </a:xfrm>
                          <a:grpFill/>
                        </p:grpSpPr>
                        <p:grpSp>
                          <p:nvGrpSpPr>
                            <p:cNvPr id="55" name="Grupo 54"/>
                            <p:cNvGrpSpPr/>
                            <p:nvPr/>
                          </p:nvGrpSpPr>
                          <p:grpSpPr>
                            <a:xfrm>
                              <a:off x="0" y="249089"/>
                              <a:ext cx="6443242" cy="1386102"/>
                              <a:chOff x="0" y="0"/>
                              <a:chExt cx="6443242" cy="1386102"/>
                            </a:xfrm>
                            <a:grpFill/>
                          </p:grpSpPr>
                          <p:cxnSp>
                            <p:nvCxnSpPr>
                              <p:cNvPr id="57" name="10 Conector angular"/>
                              <p:cNvCxnSpPr/>
                              <p:nvPr/>
                            </p:nvCxnSpPr>
                            <p:spPr>
                              <a:xfrm rot="10800000">
                                <a:off x="504749" y="504749"/>
                                <a:ext cx="3126609" cy="156345"/>
                              </a:xfrm>
                              <a:prstGeom prst="bentConnector2">
                                <a:avLst/>
                              </a:prstGeom>
                              <a:grpFill/>
                              <a:ln>
                                <a:solidFill>
                                  <a:srgbClr val="306EA2"/>
                                </a:solidFill>
                              </a:ln>
                            </p:spPr>
                            <p:style>
                              <a:lnRef idx="1">
                                <a:schemeClr val="accent1"/>
                              </a:lnRef>
                              <a:fillRef idx="0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tx1"/>
                              </a:fontRef>
                            </p:style>
                          </p:cxnSp>
                          <p:grpSp>
                            <p:nvGrpSpPr>
                              <p:cNvPr id="58" name="Grupo 57"/>
                              <p:cNvGrpSpPr/>
                              <p:nvPr/>
                            </p:nvGrpSpPr>
                            <p:grpSpPr>
                              <a:xfrm>
                                <a:off x="0" y="0"/>
                                <a:ext cx="6443242" cy="1386102"/>
                                <a:chOff x="0" y="0"/>
                                <a:chExt cx="6443242" cy="1386102"/>
                              </a:xfrm>
                              <a:grpFill/>
                            </p:grpSpPr>
                            <p:cxnSp>
                              <p:nvCxnSpPr>
                                <p:cNvPr id="59" name="12 Conector angular"/>
                                <p:cNvCxnSpPr/>
                                <p:nvPr/>
                              </p:nvCxnSpPr>
                              <p:spPr>
                                <a:xfrm rot="10800000">
                                  <a:off x="2472537" y="534010"/>
                                  <a:ext cx="1152056" cy="138462"/>
                                </a:xfrm>
                                <a:prstGeom prst="bentConnector2">
                                  <a:avLst/>
                                </a:prstGeom>
                                <a:grpFill/>
                                <a:ln>
                                  <a:solidFill>
                                    <a:srgbClr val="306EA2"/>
                                  </a:solidFill>
                                </a:ln>
                              </p:spPr>
                              <p:style>
                                <a:lnRef idx="1">
                                  <a:schemeClr val="accent1"/>
                                </a:lnRef>
                                <a:fillRef idx="0">
                                  <a:schemeClr val="accent1"/>
                                </a:fillRef>
                                <a:effectRef idx="0">
                                  <a:schemeClr val="accent1"/>
                                </a:effectRef>
                                <a:fontRef idx="minor">
                                  <a:schemeClr val="tx1"/>
                                </a:fontRef>
                              </p:style>
                            </p:cxnSp>
                            <p:grpSp>
                              <p:nvGrpSpPr>
                                <p:cNvPr id="60" name="Grupo 59"/>
                                <p:cNvGrpSpPr/>
                                <p:nvPr/>
                              </p:nvGrpSpPr>
                              <p:grpSpPr>
                                <a:xfrm>
                                  <a:off x="0" y="0"/>
                                  <a:ext cx="6443242" cy="1386102"/>
                                  <a:chOff x="0" y="0"/>
                                  <a:chExt cx="6443242" cy="1386102"/>
                                </a:xfrm>
                                <a:grpFill/>
                              </p:grpSpPr>
                              <p:grpSp>
                                <p:nvGrpSpPr>
                                  <p:cNvPr id="61" name="Grupo 60"/>
                                  <p:cNvGrpSpPr/>
                                  <p:nvPr/>
                                </p:nvGrpSpPr>
                                <p:grpSpPr>
                                  <a:xfrm>
                                    <a:off x="0" y="0"/>
                                    <a:ext cx="6443242" cy="1386102"/>
                                    <a:chOff x="0" y="0"/>
                                    <a:chExt cx="6443242" cy="1386102"/>
                                  </a:xfrm>
                                  <a:grpFill/>
                                </p:grpSpPr>
                                <p:grpSp>
                                  <p:nvGrpSpPr>
                                    <p:cNvPr id="63" name="Grupo 62"/>
                                    <p:cNvGrpSpPr/>
                                    <p:nvPr/>
                                  </p:nvGrpSpPr>
                                  <p:grpSpPr>
                                    <a:xfrm>
                                      <a:off x="0" y="0"/>
                                      <a:ext cx="6443242" cy="555226"/>
                                      <a:chOff x="0" y="0"/>
                                      <a:chExt cx="6443242" cy="555226"/>
                                    </a:xfrm>
                                    <a:grpFill/>
                                  </p:grpSpPr>
                                  <p:sp>
                                    <p:nvSpPr>
                                      <p:cNvPr id="65" name="368 Rectángulo"/>
                                      <p:cNvSpPr/>
                                      <p:nvPr/>
                                    </p:nvSpPr>
                                    <p:spPr>
                                      <a:xfrm>
                                        <a:off x="0" y="0"/>
                                        <a:ext cx="1008049" cy="504019"/>
                                      </a:xfrm>
                                      <a:prstGeom prst="rect">
                                        <a:avLst/>
                                      </a:prstGeom>
                                      <a:grpFill/>
                                      <a:ln>
                                        <a:solidFill>
                                          <a:srgbClr val="306EA2"/>
                                        </a:solidFill>
                                      </a:ln>
                                    </p:spPr>
                                    <p:style>
                                      <a:lnRef idx="2">
                                        <a:schemeClr val="accent1">
                                          <a:shade val="50000"/>
                                        </a:schemeClr>
                                      </a:lnRef>
                                      <a:fillRef idx="1">
                                        <a:schemeClr val="accent1"/>
                                      </a:fillRef>
                                      <a:effectRef idx="0">
                                        <a:schemeClr val="accent1"/>
                                      </a:effectRef>
                                      <a:fontRef idx="minor">
                                        <a:schemeClr val="lt1"/>
                                      </a:fontRef>
                                    </p:style>
                                    <p:txBody>
                                      <a:bodyPr rot="0" spcFirstLastPara="0" vert="horz" wrap="square" lIns="0" tIns="0" rIns="0" bIns="0" numCol="1" spcCol="0" rtlCol="0" fromWordArt="0" anchor="ctr" anchorCtr="0" forceAA="0" compatLnSpc="1">
                                        <a:prstTxWarp prst="textNoShape">
                                          <a:avLst/>
                                        </a:prstTxWarp>
                                        <a:normAutofit/>
                                      </a:bodyPr>
                                      <a:lstStyle/>
                                      <a:p>
                                        <a:pPr algn="ctr"/>
                                        <a:r>
                                          <a:rPr lang="es-MX" sz="650" b="1" dirty="0">
                                            <a:solidFill>
                                              <a:schemeClr val="tx1"/>
                                            </a:solidFill>
                                          </a:rPr>
                                          <a:t>Diagnósticos poco precisos sobre enfermedades emergentes </a:t>
                                        </a:r>
                                      </a:p>
                                    </p:txBody>
                                  </p:sp>
                                  <p:sp>
                                    <p:nvSpPr>
                                      <p:cNvPr id="66" name="128 Rectángulo"/>
                                      <p:cNvSpPr/>
                                      <p:nvPr/>
                                    </p:nvSpPr>
                                    <p:spPr>
                                      <a:xfrm>
                                        <a:off x="1975104" y="29261"/>
                                        <a:ext cx="1008049" cy="504019"/>
                                      </a:xfrm>
                                      <a:prstGeom prst="rect">
                                        <a:avLst/>
                                      </a:prstGeom>
                                      <a:grpFill/>
                                      <a:ln>
                                        <a:solidFill>
                                          <a:srgbClr val="306EA2"/>
                                        </a:solidFill>
                                      </a:ln>
                                    </p:spPr>
                                    <p:style>
                                      <a:lnRef idx="2">
                                        <a:schemeClr val="accent1">
                                          <a:shade val="50000"/>
                                        </a:schemeClr>
                                      </a:lnRef>
                                      <a:fillRef idx="1">
                                        <a:schemeClr val="accent1"/>
                                      </a:fillRef>
                                      <a:effectRef idx="0">
                                        <a:schemeClr val="accent1"/>
                                      </a:effectRef>
                                      <a:fontRef idx="minor">
                                        <a:schemeClr val="lt1"/>
                                      </a:fontRef>
                                    </p:style>
                                    <p:txBody>
                                      <a:bodyPr rot="0" spcFirstLastPara="0" vert="horz" wrap="square" lIns="0" tIns="0" rIns="0" bIns="0" numCol="1" spcCol="0" rtlCol="0" fromWordArt="0" anchor="ctr" anchorCtr="0" forceAA="0" compatLnSpc="1">
                                        <a:prstTxWarp prst="textNoShape">
                                          <a:avLst/>
                                        </a:prstTxWarp>
                                        <a:normAutofit/>
                                      </a:bodyPr>
                                      <a:lstStyle/>
                                      <a:p>
                                        <a:pPr algn="ctr"/>
                                        <a:r>
                                          <a:rPr lang="es-MX" sz="650" b="1" dirty="0">
                                            <a:solidFill>
                                              <a:schemeClr val="tx1"/>
                                            </a:solidFill>
                                          </a:rPr>
                                          <a:t>Limitada toma de decisiones con base en evidencia científica</a:t>
                                        </a:r>
                                      </a:p>
                                    </p:txBody>
                                  </p:sp>
                                  <p:sp>
                                    <p:nvSpPr>
                                      <p:cNvPr id="67" name="130 Rectángulo"/>
                                      <p:cNvSpPr/>
                                      <p:nvPr/>
                                    </p:nvSpPr>
                                    <p:spPr>
                                      <a:xfrm>
                                        <a:off x="3994099" y="51207"/>
                                        <a:ext cx="1008049" cy="504019"/>
                                      </a:xfrm>
                                      <a:prstGeom prst="rect">
                                        <a:avLst/>
                                      </a:prstGeom>
                                      <a:grpFill/>
                                      <a:ln>
                                        <a:solidFill>
                                          <a:srgbClr val="306EA2"/>
                                        </a:solidFill>
                                      </a:ln>
                                    </p:spPr>
                                    <p:style>
                                      <a:lnRef idx="2">
                                        <a:schemeClr val="accent1">
                                          <a:shade val="50000"/>
                                        </a:schemeClr>
                                      </a:lnRef>
                                      <a:fillRef idx="1">
                                        <a:schemeClr val="accent1"/>
                                      </a:fillRef>
                                      <a:effectRef idx="0">
                                        <a:schemeClr val="accent1"/>
                                      </a:effectRef>
                                      <a:fontRef idx="minor">
                                        <a:schemeClr val="lt1"/>
                                      </a:fontRef>
                                    </p:style>
                                    <p:txBody>
                                      <a:bodyPr rot="0" spcFirstLastPara="0" vert="horz" wrap="square" lIns="0" tIns="0" rIns="0" bIns="0" numCol="1" spcCol="0" rtlCol="0" fromWordArt="0" anchor="ctr" anchorCtr="0" forceAA="0" compatLnSpc="1">
                                        <a:prstTxWarp prst="textNoShape">
                                          <a:avLst/>
                                        </a:prstTxWarp>
                                        <a:normAutofit/>
                                      </a:bodyPr>
                                      <a:lstStyle/>
                                      <a:p>
                                        <a:pPr algn="ctr"/>
                                        <a:r>
                                          <a:rPr lang="es-MX" sz="650" b="1" dirty="0">
                                            <a:solidFill>
                                              <a:schemeClr val="tx1"/>
                                            </a:solidFill>
                                          </a:rPr>
                                          <a:t>Mínima incorporación de nuevos talentos</a:t>
                                        </a:r>
                                      </a:p>
                                    </p:txBody>
                                  </p:sp>
                                  <p:sp>
                                    <p:nvSpPr>
                                      <p:cNvPr id="68" name="132 Rectángulo"/>
                                      <p:cNvSpPr/>
                                      <p:nvPr/>
                                    </p:nvSpPr>
                                    <p:spPr>
                                      <a:xfrm>
                                        <a:off x="5435193" y="51207"/>
                                        <a:ext cx="1008049" cy="504019"/>
                                      </a:xfrm>
                                      <a:prstGeom prst="rect">
                                        <a:avLst/>
                                      </a:prstGeom>
                                      <a:grpFill/>
                                      <a:ln>
                                        <a:solidFill>
                                          <a:srgbClr val="306EA2"/>
                                        </a:solidFill>
                                      </a:ln>
                                    </p:spPr>
                                    <p:style>
                                      <a:lnRef idx="2">
                                        <a:schemeClr val="accent1">
                                          <a:shade val="50000"/>
                                        </a:schemeClr>
                                      </a:lnRef>
                                      <a:fillRef idx="1">
                                        <a:schemeClr val="accent1"/>
                                      </a:fillRef>
                                      <a:effectRef idx="0">
                                        <a:schemeClr val="accent1"/>
                                      </a:effectRef>
                                      <a:fontRef idx="minor">
                                        <a:schemeClr val="lt1"/>
                                      </a:fontRef>
                                    </p:style>
                                    <p:txBody>
                                      <a:bodyPr rot="0" spcFirstLastPara="0" vert="horz" wrap="square" lIns="0" tIns="0" rIns="0" bIns="0" numCol="1" spcCol="0" rtlCol="0" fromWordArt="0" anchor="ctr" anchorCtr="0" forceAA="0" compatLnSpc="1">
                                        <a:prstTxWarp prst="textNoShape">
                                          <a:avLst/>
                                        </a:prstTxWarp>
                                        <a:normAutofit/>
                                      </a:bodyPr>
                                      <a:lstStyle/>
                                      <a:p>
                                        <a:pPr algn="ctr"/>
                                        <a:r>
                                          <a:rPr lang="es-MX" sz="650" b="1" dirty="0">
                                            <a:solidFill>
                                              <a:schemeClr val="tx1"/>
                                            </a:solidFill>
                                          </a:rPr>
                                          <a:t>Mayor gasto en salud</a:t>
                                        </a:r>
                                      </a:p>
                                    </p:txBody>
                                  </p:sp>
                                </p:grpSp>
                                <p:sp>
                                  <p:nvSpPr>
                                    <p:cNvPr id="64" name="367 Rectángulo"/>
                                    <p:cNvSpPr/>
                                    <p:nvPr/>
                                  </p:nvSpPr>
                                  <p:spPr>
                                    <a:xfrm>
                                      <a:off x="2918765" y="742722"/>
                                      <a:ext cx="1724978" cy="643380"/>
                                    </a:xfrm>
                                    <a:prstGeom prst="rect">
                                      <a:avLst/>
                                    </a:prstGeom>
                                    <a:grpFill/>
                                    <a:ln>
                                      <a:solidFill>
                                        <a:srgbClr val="306EA2"/>
                                      </a:solidFill>
                                    </a:ln>
                                  </p:spPr>
                                  <p:style>
                                    <a:lnRef idx="2">
                                      <a:schemeClr val="accent1">
                                        <a:shade val="50000"/>
                                      </a:schemeClr>
                                    </a:lnRef>
                                    <a:fillRef idx="1">
                                      <a:schemeClr val="accent1"/>
                                    </a:fillRef>
                                    <a:effectRef idx="0">
                                      <a:schemeClr val="accent1"/>
                                    </a:effectRef>
                                    <a:fontRef idx="minor">
                                      <a:schemeClr val="lt1"/>
                                    </a:fontRef>
                                  </p:style>
                                  <p:txBody>
                                    <a:bodyPr rot="0" spcFirstLastPara="0" vert="horz" wrap="square" lIns="0" tIns="0" rIns="0" bIns="0" numCol="1" spcCol="0" rtlCol="0" fromWordArt="0" anchor="ctr" anchorCtr="0" forceAA="0" compatLnSpc="1">
                                      <a:prstTxWarp prst="textNoShape">
                                        <a:avLst/>
                                      </a:prstTxWarp>
                                      <a:normAutofit/>
                                    </a:bodyPr>
                                    <a:lstStyle/>
                                    <a:p>
                                      <a:pPr algn="ctr"/>
                                      <a:r>
                                        <a:rPr lang="es-MX" sz="650" b="1" dirty="0">
                                          <a:solidFill>
                                            <a:schemeClr val="bg1"/>
                                          </a:solidFill>
                                        </a:rPr>
                                        <a:t>Insuficiente investigación científica orientada a mejorar los problemas de salud de la población</a:t>
                                      </a:r>
                                    </a:p>
                                  </p:txBody>
                                </p:sp>
                              </p:grpSp>
                              <p:cxnSp>
                                <p:nvCxnSpPr>
                                  <p:cNvPr id="62" name="18 Conector angular"/>
                                  <p:cNvCxnSpPr/>
                                  <p:nvPr/>
                                </p:nvCxnSpPr>
                                <p:spPr>
                                  <a:xfrm rot="5400000" flipH="1" flipV="1">
                                    <a:off x="4703674" y="-512064"/>
                                    <a:ext cx="175145" cy="2304113"/>
                                  </a:xfrm>
                                  <a:prstGeom prst="bentConnector3">
                                    <a:avLst>
                                      <a:gd name="adj1" fmla="val 36949"/>
                                    </a:avLst>
                                  </a:prstGeom>
                                  <a:grpFill/>
                                  <a:ln>
                                    <a:solidFill>
                                      <a:srgbClr val="306EA2"/>
                                    </a:solidFill>
                                  </a:ln>
                                </p:spPr>
                                <p:style>
                                  <a:lnRef idx="1">
                                    <a:schemeClr val="accent1"/>
                                  </a:lnRef>
                                  <a:fillRef idx="0">
                                    <a:schemeClr val="accent1"/>
                                  </a:fillRef>
                                  <a:effectRef idx="0">
                                    <a:schemeClr val="accent1"/>
                                  </a:effectRef>
                                  <a:fontRef idx="minor">
                                    <a:schemeClr val="tx1"/>
                                  </a:fontRef>
                                </p:style>
                              </p:cxnSp>
                            </p:grpSp>
                          </p:grpSp>
                        </p:grpSp>
                        <p:cxnSp>
                          <p:nvCxnSpPr>
                            <p:cNvPr id="56" name="20 Conector angular"/>
                            <p:cNvCxnSpPr/>
                            <p:nvPr/>
                          </p:nvCxnSpPr>
                          <p:spPr>
                            <a:xfrm rot="5400000" flipH="1" flipV="1">
                              <a:off x="1116281" y="-611872"/>
                              <a:ext cx="252350" cy="1476094"/>
                            </a:xfrm>
                            <a:prstGeom prst="bentConnector3">
                              <a:avLst/>
                            </a:prstGeom>
                            <a:grpFill/>
                            <a:ln>
                              <a:solidFill>
                                <a:srgbClr val="306EA2"/>
                              </a:solidFill>
                            </a:ln>
                          </p:spPr>
                          <p:style>
                            <a:lnRef idx="1">
                              <a:schemeClr val="accent1"/>
                            </a:lnRef>
                            <a:fillRef idx="0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tx1"/>
                            </a:fontRef>
                          </p:style>
                        </p:cxnSp>
                      </p:grpSp>
                      <p:cxnSp>
                        <p:nvCxnSpPr>
                          <p:cNvPr id="54" name="22 Conector angular"/>
                          <p:cNvCxnSpPr/>
                          <p:nvPr/>
                        </p:nvCxnSpPr>
                        <p:spPr>
                          <a:xfrm rot="5400000" flipH="1" flipV="1">
                            <a:off x="2689761" y="-71252"/>
                            <a:ext cx="130810" cy="559199"/>
                          </a:xfrm>
                          <a:prstGeom prst="bentConnector3">
                            <a:avLst/>
                          </a:prstGeom>
                          <a:grpFill/>
                          <a:ln>
                            <a:solidFill>
                              <a:srgbClr val="306EA2"/>
                            </a:solidFill>
                          </a:ln>
                        </p:spPr>
                        <p:style>
                          <a:lnRef idx="1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tx1"/>
                          </a:fontRef>
                        </p:style>
                      </p:cxnSp>
                    </p:grpSp>
                    <p:cxnSp>
                      <p:nvCxnSpPr>
                        <p:cNvPr id="52" name="282 Conector recto"/>
                        <p:cNvCxnSpPr/>
                        <p:nvPr/>
                      </p:nvCxnSpPr>
                      <p:spPr>
                        <a:xfrm>
                          <a:off x="4500748" y="225631"/>
                          <a:ext cx="0" cy="74744"/>
                        </a:xfrm>
                        <a:prstGeom prst="line">
                          <a:avLst/>
                        </a:prstGeom>
                        <a:grpFill/>
                        <a:ln>
                          <a:solidFill>
                            <a:srgbClr val="306EA2"/>
                          </a:solidFill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</p:grpSp>
                  <p:cxnSp>
                    <p:nvCxnSpPr>
                      <p:cNvPr id="50" name="69 Conector angular"/>
                      <p:cNvCxnSpPr>
                        <a:endCxn id="68" idx="0"/>
                      </p:cNvCxnSpPr>
                      <p:nvPr/>
                    </p:nvCxnSpPr>
                    <p:spPr>
                      <a:xfrm rot="10800000" flipV="1">
                        <a:off x="5939217" y="298456"/>
                        <a:ext cx="5955" cy="1840"/>
                      </a:xfrm>
                      <a:prstGeom prst="bentConnector2">
                        <a:avLst/>
                      </a:prstGeom>
                      <a:grpFill/>
                      <a:ln>
                        <a:solidFill>
                          <a:srgbClr val="306EA2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</p:grpSp>
              <p:grpSp>
                <p:nvGrpSpPr>
                  <p:cNvPr id="18" name="Grupo 17"/>
                  <p:cNvGrpSpPr/>
                  <p:nvPr/>
                </p:nvGrpSpPr>
                <p:grpSpPr>
                  <a:xfrm>
                    <a:off x="457201" y="184067"/>
                    <a:ext cx="6671845" cy="1562169"/>
                    <a:chOff x="0" y="0"/>
                    <a:chExt cx="6671846" cy="1562169"/>
                  </a:xfrm>
                  <a:grpFill/>
                </p:grpSpPr>
                <p:sp>
                  <p:nvSpPr>
                    <p:cNvPr id="19" name="139 Elipse"/>
                    <p:cNvSpPr/>
                    <p:nvPr/>
                  </p:nvSpPr>
                  <p:spPr>
                    <a:xfrm>
                      <a:off x="3544785" y="409699"/>
                      <a:ext cx="894500" cy="534080"/>
                    </a:xfrm>
                    <a:prstGeom prst="ellipse">
                      <a:avLst/>
                    </a:prstGeom>
                    <a:grpFill/>
                    <a:ln>
                      <a:solidFill>
                        <a:srgbClr val="306EA2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ot="0" spcFirstLastPara="0" vert="horz" wrap="square" lIns="0" tIns="0" rIns="0" bIns="0" numCol="1" spcCol="0" rtlCol="0" fromWordArt="0" anchor="ctr" anchorCtr="0" forceAA="0" compatLnSpc="1">
                      <a:prstTxWarp prst="textNoShape">
                        <a:avLst/>
                      </a:prstTxWarp>
                      <a:normAutofit/>
                    </a:bodyPr>
                    <a:lstStyle/>
                    <a:p>
                      <a:pPr algn="ctr"/>
                      <a:r>
                        <a:rPr lang="es-MX" sz="650" b="1" dirty="0">
                          <a:solidFill>
                            <a:schemeClr val="tx1"/>
                          </a:solidFill>
                        </a:rPr>
                        <a:t>Condiciones de salud inadecuadas</a:t>
                      </a:r>
                    </a:p>
                  </p:txBody>
                </p:sp>
                <p:grpSp>
                  <p:nvGrpSpPr>
                    <p:cNvPr id="20" name="Grupo 19"/>
                    <p:cNvGrpSpPr/>
                    <p:nvPr/>
                  </p:nvGrpSpPr>
                  <p:grpSpPr>
                    <a:xfrm>
                      <a:off x="0" y="0"/>
                      <a:ext cx="6671846" cy="1562169"/>
                      <a:chOff x="0" y="0"/>
                      <a:chExt cx="6671846" cy="1562169"/>
                    </a:xfrm>
                    <a:grpFill/>
                  </p:grpSpPr>
                  <p:cxnSp>
                    <p:nvCxnSpPr>
                      <p:cNvPr id="21" name="272 Conector angular"/>
                      <p:cNvCxnSpPr/>
                      <p:nvPr/>
                    </p:nvCxnSpPr>
                    <p:spPr>
                      <a:xfrm rot="5400000" flipH="1">
                        <a:off x="2686792" y="-359228"/>
                        <a:ext cx="142171" cy="2463348"/>
                      </a:xfrm>
                      <a:prstGeom prst="bentConnector5">
                        <a:avLst>
                          <a:gd name="adj1" fmla="val -37516"/>
                          <a:gd name="adj2" fmla="val 22162"/>
                          <a:gd name="adj3" fmla="val 89282"/>
                        </a:avLst>
                      </a:prstGeom>
                      <a:grpFill/>
                      <a:ln>
                        <a:solidFill>
                          <a:srgbClr val="306EA2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grpSp>
                    <p:nvGrpSpPr>
                      <p:cNvPr id="24" name="Grupo 23"/>
                      <p:cNvGrpSpPr/>
                      <p:nvPr/>
                    </p:nvGrpSpPr>
                    <p:grpSpPr>
                      <a:xfrm>
                        <a:off x="0" y="0"/>
                        <a:ext cx="6671846" cy="1562169"/>
                        <a:chOff x="0" y="0"/>
                        <a:chExt cx="6671846" cy="1562169"/>
                      </a:xfrm>
                      <a:grpFill/>
                    </p:grpSpPr>
                    <p:sp>
                      <p:nvSpPr>
                        <p:cNvPr id="25" name="133 Elipse"/>
                        <p:cNvSpPr/>
                        <p:nvPr/>
                      </p:nvSpPr>
                      <p:spPr>
                        <a:xfrm>
                          <a:off x="1240972" y="0"/>
                          <a:ext cx="894500" cy="534080"/>
                        </a:xfrm>
                        <a:prstGeom prst="ellipse">
                          <a:avLst/>
                        </a:prstGeom>
                        <a:grpFill/>
                        <a:ln>
                          <a:solidFill>
                            <a:srgbClr val="306EA2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ot="0" spcFirstLastPara="0" vert="horz" wrap="square" lIns="0" tIns="0" rIns="0" bIns="0" numCol="1" spcCol="0" rtlCol="0" fromWordArt="0" anchor="ctr" anchorCtr="0" forceAA="0" compatLnSpc="1">
                          <a:prstTxWarp prst="textNoShape">
                            <a:avLst/>
                          </a:prstTxWarp>
                          <a:noAutofit/>
                        </a:bodyPr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s-MX" sz="650" b="1" kern="1200" dirty="0">
                              <a:solidFill>
                                <a:schemeClr val="tx1"/>
                              </a:solidFill>
                              <a:effectLst/>
                              <a:ea typeface="Times New Roman" panose="02020603050405020304" pitchFamily="18" charset="0"/>
                            </a:rPr>
                            <a:t>Menor productividad laboral y escolar</a:t>
                          </a:r>
                          <a:endParaRPr lang="es-MX" sz="650" b="1" dirty="0">
                            <a:solidFill>
                              <a:schemeClr val="tx1"/>
                            </a:solidFill>
                            <a:effectLst/>
                            <a:ea typeface="Times New Roman" panose="02020603050405020304" pitchFamily="18" charset="0"/>
                          </a:endParaRPr>
                        </a:p>
                      </p:txBody>
                    </p:sp>
                    <p:grpSp>
                      <p:nvGrpSpPr>
                        <p:cNvPr id="26" name="Grupo 25"/>
                        <p:cNvGrpSpPr/>
                        <p:nvPr/>
                      </p:nvGrpSpPr>
                      <p:grpSpPr>
                        <a:xfrm>
                          <a:off x="0" y="118753"/>
                          <a:ext cx="6671846" cy="1443416"/>
                          <a:chOff x="0" y="0"/>
                          <a:chExt cx="6671846" cy="1443416"/>
                        </a:xfrm>
                        <a:grpFill/>
                      </p:grpSpPr>
                      <p:sp>
                        <p:nvSpPr>
                          <p:cNvPr id="27" name="137 Elipse"/>
                          <p:cNvSpPr/>
                          <p:nvPr/>
                        </p:nvSpPr>
                        <p:spPr>
                          <a:xfrm>
                            <a:off x="2303813" y="0"/>
                            <a:ext cx="894500" cy="534080"/>
                          </a:xfrm>
                          <a:prstGeom prst="ellipse">
                            <a:avLst/>
                          </a:prstGeom>
                          <a:grpFill/>
                          <a:ln>
                            <a:solidFill>
                              <a:srgbClr val="306EA2"/>
                            </a:solidFill>
                          </a:ln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ot="0" spcFirstLastPara="0" vert="horz" wrap="square" lIns="0" tIns="0" rIns="0" bIns="0" numCol="1" spcCol="0" rtlCol="0" fromWordArt="0" anchor="ctr" anchorCtr="0" forceAA="0" compatLnSpc="1">
                            <a:prstTxWarp prst="textNoShape">
                              <a:avLst/>
                            </a:prstTxWarp>
                            <a:normAutofit fontScale="92500"/>
                          </a:bodyPr>
                          <a:lstStyle/>
                          <a:p>
                            <a:pPr algn="ctr"/>
                            <a:r>
                              <a:rPr lang="es-MX" sz="650" b="1" dirty="0">
                                <a:solidFill>
                                  <a:schemeClr val="tx1"/>
                                </a:solidFill>
                              </a:rPr>
                              <a:t>Menores oportunidades de trabajo e ingresos </a:t>
                            </a:r>
                          </a:p>
                        </p:txBody>
                      </p:sp>
                      <p:grpSp>
                        <p:nvGrpSpPr>
                          <p:cNvPr id="28" name="Grupo 27"/>
                          <p:cNvGrpSpPr/>
                          <p:nvPr/>
                        </p:nvGrpSpPr>
                        <p:grpSpPr>
                          <a:xfrm>
                            <a:off x="0" y="231569"/>
                            <a:ext cx="6671846" cy="1211847"/>
                            <a:chOff x="0" y="0"/>
                            <a:chExt cx="6671846" cy="1211847"/>
                          </a:xfrm>
                          <a:grpFill/>
                        </p:grpSpPr>
                        <p:cxnSp>
                          <p:nvCxnSpPr>
                            <p:cNvPr id="29" name="262 Conector angular"/>
                            <p:cNvCxnSpPr/>
                            <p:nvPr/>
                          </p:nvCxnSpPr>
                          <p:spPr>
                            <a:xfrm rot="5400000">
                              <a:off x="1416132" y="-751113"/>
                              <a:ext cx="52181" cy="1989930"/>
                            </a:xfrm>
                            <a:prstGeom prst="bentConnector5">
                              <a:avLst>
                                <a:gd name="adj1" fmla="val 14598"/>
                                <a:gd name="adj2" fmla="val 42054"/>
                                <a:gd name="adj3" fmla="val 12389"/>
                              </a:avLst>
                            </a:prstGeom>
                            <a:grpFill/>
                            <a:ln>
                              <a:solidFill>
                                <a:srgbClr val="306EA2"/>
                              </a:solidFill>
                            </a:ln>
                          </p:spPr>
                          <p:style>
                            <a:lnRef idx="1">
                              <a:schemeClr val="accent1"/>
                            </a:lnRef>
                            <a:fillRef idx="0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tx1"/>
                            </a:fontRef>
                          </p:style>
                        </p:cxnSp>
                        <p:grpSp>
                          <p:nvGrpSpPr>
                            <p:cNvPr id="30" name="Grupo 29"/>
                            <p:cNvGrpSpPr/>
                            <p:nvPr/>
                          </p:nvGrpSpPr>
                          <p:grpSpPr>
                            <a:xfrm>
                              <a:off x="0" y="0"/>
                              <a:ext cx="6671846" cy="1211847"/>
                              <a:chOff x="0" y="0"/>
                              <a:chExt cx="6671846" cy="1211847"/>
                            </a:xfrm>
                            <a:grpFill/>
                          </p:grpSpPr>
                          <p:cxnSp>
                            <p:nvCxnSpPr>
                              <p:cNvPr id="31" name="285 Conector angular"/>
                              <p:cNvCxnSpPr/>
                              <p:nvPr/>
                            </p:nvCxnSpPr>
                            <p:spPr>
                              <a:xfrm rot="16200000" flipH="1">
                                <a:off x="4747161" y="-756320"/>
                                <a:ext cx="719470" cy="2232109"/>
                              </a:xfrm>
                              <a:prstGeom prst="bentConnector3">
                                <a:avLst>
                                  <a:gd name="adj1" fmla="val 3402"/>
                                </a:avLst>
                              </a:prstGeom>
                              <a:grpFill/>
                              <a:ln>
                                <a:solidFill>
                                  <a:srgbClr val="306EA2"/>
                                </a:solidFill>
                              </a:ln>
                            </p:spPr>
                            <p:style>
                              <a:lnRef idx="1">
                                <a:schemeClr val="accent1"/>
                              </a:lnRef>
                              <a:fillRef idx="0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tx1"/>
                              </a:fontRef>
                            </p:style>
                          </p:cxnSp>
                          <p:grpSp>
                            <p:nvGrpSpPr>
                              <p:cNvPr id="32" name="Grupo 31"/>
                              <p:cNvGrpSpPr/>
                              <p:nvPr/>
                            </p:nvGrpSpPr>
                            <p:grpSpPr>
                              <a:xfrm>
                                <a:off x="0" y="734"/>
                                <a:ext cx="6671846" cy="1211113"/>
                                <a:chOff x="0" y="2"/>
                                <a:chExt cx="6671846" cy="1211113"/>
                              </a:xfrm>
                              <a:grpFill/>
                            </p:grpSpPr>
                            <p:grpSp>
                              <p:nvGrpSpPr>
                                <p:cNvPr id="33" name="Grupo 32"/>
                                <p:cNvGrpSpPr/>
                                <p:nvPr/>
                              </p:nvGrpSpPr>
                              <p:grpSpPr>
                                <a:xfrm>
                                  <a:off x="0" y="273274"/>
                                  <a:ext cx="6671846" cy="937841"/>
                                  <a:chOff x="0" y="0"/>
                                  <a:chExt cx="6671846" cy="937841"/>
                                </a:xfrm>
                                <a:grpFill/>
                              </p:grpSpPr>
                              <p:grpSp>
                                <p:nvGrpSpPr>
                                  <p:cNvPr id="35" name="Grupo 34"/>
                                  <p:cNvGrpSpPr/>
                                  <p:nvPr/>
                                </p:nvGrpSpPr>
                                <p:grpSpPr>
                                  <a:xfrm>
                                    <a:off x="0" y="0"/>
                                    <a:ext cx="6671846" cy="937841"/>
                                    <a:chOff x="0" y="0"/>
                                    <a:chExt cx="6671846" cy="937841"/>
                                  </a:xfrm>
                                  <a:grpFill/>
                                </p:grpSpPr>
                                <p:grpSp>
                                  <p:nvGrpSpPr>
                                    <p:cNvPr id="37" name="Grupo 36"/>
                                    <p:cNvGrpSpPr/>
                                    <p:nvPr/>
                                  </p:nvGrpSpPr>
                                  <p:grpSpPr>
                                    <a:xfrm>
                                      <a:off x="0" y="0"/>
                                      <a:ext cx="6671846" cy="937841"/>
                                      <a:chOff x="0" y="0"/>
                                      <a:chExt cx="6671846" cy="937841"/>
                                    </a:xfrm>
                                    <a:grpFill/>
                                  </p:grpSpPr>
                                  <p:grpSp>
                                    <p:nvGrpSpPr>
                                      <p:cNvPr id="39" name="Grupo 38"/>
                                      <p:cNvGrpSpPr/>
                                      <p:nvPr/>
                                    </p:nvGrpSpPr>
                                    <p:grpSpPr>
                                      <a:xfrm>
                                        <a:off x="0" y="0"/>
                                        <a:ext cx="6671846" cy="937841"/>
                                        <a:chOff x="0" y="0"/>
                                        <a:chExt cx="6671846" cy="937841"/>
                                      </a:xfrm>
                                      <a:grpFill/>
                                    </p:grpSpPr>
                                    <p:sp>
                                      <p:nvSpPr>
                                        <p:cNvPr id="41" name="4 Elipse"/>
                                        <p:cNvSpPr/>
                                        <p:nvPr/>
                                      </p:nvSpPr>
                                      <p:spPr>
                                        <a:xfrm>
                                          <a:off x="0" y="0"/>
                                          <a:ext cx="894500" cy="534080"/>
                                        </a:xfrm>
                                        <a:prstGeom prst="ellipse">
                                          <a:avLst/>
                                        </a:prstGeom>
                                        <a:grpFill/>
                                        <a:ln>
                                          <a:solidFill>
                                            <a:srgbClr val="306EA2"/>
                                          </a:solidFill>
                                        </a:ln>
                                      </p:spPr>
                                      <p:style>
                                        <a:lnRef idx="2">
                                          <a:schemeClr val="accent1">
                                            <a:shade val="50000"/>
                                          </a:schemeClr>
                                        </a:lnRef>
                                        <a:fillRef idx="1">
                                          <a:schemeClr val="accent1"/>
                                        </a:fillRef>
                                        <a:effectRef idx="0">
                                          <a:schemeClr val="accent1"/>
                                        </a:effectRef>
                                        <a:fontRef idx="minor">
                                          <a:schemeClr val="lt1"/>
                                        </a:fontRef>
                                      </p:style>
                                      <p:txBody>
                                        <a:bodyPr rot="0" spcFirstLastPara="0" vert="horz" wrap="square" lIns="0" tIns="0" rIns="0" bIns="0" numCol="1" spcCol="0" rtlCol="0" fromWordArt="0" anchor="ctr" anchorCtr="0" forceAA="0" compatLnSpc="1">
                                          <a:prstTxWarp prst="textNoShape">
                                            <a:avLst/>
                                          </a:prstTxWarp>
                                          <a:normAutofit/>
                                        </a:bodyPr>
                                        <a:lstStyle/>
                                        <a:p>
                                          <a:pPr algn="ctr"/>
                                          <a:r>
                                            <a:rPr lang="es-MX" sz="650" b="1" dirty="0">
                                              <a:solidFill>
                                                <a:schemeClr val="tx1"/>
                                              </a:solidFill>
                                            </a:rPr>
                                            <a:t>Mayor tiempo de recuperación de los pacientes</a:t>
                                          </a:r>
                                        </a:p>
                                      </p:txBody>
                                    </p:sp>
                                    <p:sp>
                                      <p:nvSpPr>
                                        <p:cNvPr id="42" name="134 Elipse"/>
                                        <p:cNvSpPr/>
                                        <p:nvPr/>
                                      </p:nvSpPr>
                                      <p:spPr>
                                        <a:xfrm>
                                          <a:off x="1080655" y="178130"/>
                                          <a:ext cx="894500" cy="534080"/>
                                        </a:xfrm>
                                        <a:prstGeom prst="ellipse">
                                          <a:avLst/>
                                        </a:prstGeom>
                                        <a:grpFill/>
                                        <a:ln>
                                          <a:solidFill>
                                            <a:srgbClr val="306EA2"/>
                                          </a:solidFill>
                                        </a:ln>
                                      </p:spPr>
                                      <p:style>
                                        <a:lnRef idx="2">
                                          <a:schemeClr val="accent1">
                                            <a:shade val="50000"/>
                                          </a:schemeClr>
                                        </a:lnRef>
                                        <a:fillRef idx="1">
                                          <a:schemeClr val="accent1"/>
                                        </a:fillRef>
                                        <a:effectRef idx="0">
                                          <a:schemeClr val="accent1"/>
                                        </a:effectRef>
                                        <a:fontRef idx="minor">
                                          <a:schemeClr val="lt1"/>
                                        </a:fontRef>
                                      </p:style>
                                      <p:txBody>
                                        <a:bodyPr rot="0" spcFirstLastPara="0" vert="horz" wrap="square" lIns="0" tIns="0" rIns="0" bIns="0" numCol="1" spcCol="0" rtlCol="0" fromWordArt="0" anchor="ctr" anchorCtr="0" forceAA="0" compatLnSpc="1">
                                          <a:prstTxWarp prst="textNoShape">
                                            <a:avLst/>
                                          </a:prstTxWarp>
                                          <a:normAutofit/>
                                        </a:bodyPr>
                                        <a:lstStyle/>
                                        <a:p>
                                          <a:pPr algn="ctr"/>
                                          <a:r>
                                            <a:rPr lang="es-MX" sz="650" b="1" dirty="0">
                                              <a:solidFill>
                                                <a:schemeClr val="tx1"/>
                                              </a:solidFill>
                                            </a:rPr>
                                            <a:t>Mayores tasas de morbilidad y mortalidad</a:t>
                                          </a:r>
                                        </a:p>
                                      </p:txBody>
                                    </p:sp>
                                    <p:sp>
                                      <p:nvSpPr>
                                        <p:cNvPr id="43" name="136 Elipse"/>
                                        <p:cNvSpPr/>
                                        <p:nvPr/>
                                      </p:nvSpPr>
                                      <p:spPr>
                                        <a:xfrm>
                                          <a:off x="2131621" y="320633"/>
                                          <a:ext cx="894500" cy="534080"/>
                                        </a:xfrm>
                                        <a:prstGeom prst="ellipse">
                                          <a:avLst/>
                                        </a:prstGeom>
                                        <a:grpFill/>
                                        <a:ln>
                                          <a:solidFill>
                                            <a:srgbClr val="306EA2"/>
                                          </a:solidFill>
                                        </a:ln>
                                      </p:spPr>
                                      <p:style>
                                        <a:lnRef idx="2">
                                          <a:schemeClr val="accent1">
                                            <a:shade val="50000"/>
                                          </a:schemeClr>
                                        </a:lnRef>
                                        <a:fillRef idx="1">
                                          <a:schemeClr val="accent1"/>
                                        </a:fillRef>
                                        <a:effectRef idx="0">
                                          <a:schemeClr val="accent1"/>
                                        </a:effectRef>
                                        <a:fontRef idx="minor">
                                          <a:schemeClr val="lt1"/>
                                        </a:fontRef>
                                      </p:style>
                                      <p:txBody>
                                        <a:bodyPr rot="0" spcFirstLastPara="0" vert="horz" wrap="square" lIns="0" tIns="0" rIns="0" bIns="0" numCol="1" spcCol="0" rtlCol="0" fromWordArt="0" anchor="ctr" anchorCtr="0" forceAA="0" compatLnSpc="1">
                                          <a:prstTxWarp prst="textNoShape">
                                            <a:avLst/>
                                          </a:prstTxWarp>
                                          <a:noAutofit/>
                                        </a:bodyPr>
                                        <a:lstStyle/>
                                        <a:p>
                                          <a:pPr algn="ctr"/>
                                          <a:r>
                                            <a:rPr lang="es-MX" sz="500" b="1" dirty="0">
                                              <a:solidFill>
                                                <a:schemeClr val="tx1"/>
                                              </a:solidFill>
                                            </a:rPr>
                                            <a:t>Insuficiente conocimiento  de tomadores de decisiones científico sobre problemas de salud</a:t>
                                          </a:r>
                                        </a:p>
                                      </p:txBody>
                                    </p:sp>
                                    <p:sp>
                                      <p:nvSpPr>
                                        <p:cNvPr id="44" name="140 Elipse"/>
                                        <p:cNvSpPr/>
                                        <p:nvPr/>
                                      </p:nvSpPr>
                                      <p:spPr>
                                        <a:xfrm>
                                          <a:off x="3598224" y="403761"/>
                                          <a:ext cx="894500" cy="534080"/>
                                        </a:xfrm>
                                        <a:prstGeom prst="ellipse">
                                          <a:avLst/>
                                        </a:prstGeom>
                                        <a:grpFill/>
                                        <a:ln>
                                          <a:solidFill>
                                            <a:srgbClr val="306EA2"/>
                                          </a:solidFill>
                                        </a:ln>
                                      </p:spPr>
                                      <p:style>
                                        <a:lnRef idx="2">
                                          <a:schemeClr val="accent1">
                                            <a:shade val="50000"/>
                                          </a:schemeClr>
                                        </a:lnRef>
                                        <a:fillRef idx="1">
                                          <a:schemeClr val="accent1"/>
                                        </a:fillRef>
                                        <a:effectRef idx="0">
                                          <a:schemeClr val="accent1"/>
                                        </a:effectRef>
                                        <a:fontRef idx="minor">
                                          <a:schemeClr val="lt1"/>
                                        </a:fontRef>
                                      </p:style>
                                      <p:txBody>
                                        <a:bodyPr rot="0" spcFirstLastPara="0" vert="horz" wrap="square" lIns="0" tIns="0" rIns="0" bIns="0" numCol="1" spcCol="0" rtlCol="0" fromWordArt="0" anchor="ctr" anchorCtr="0" forceAA="0" compatLnSpc="1">
                                          <a:prstTxWarp prst="textNoShape">
                                            <a:avLst/>
                                          </a:prstTxWarp>
                                          <a:normAutofit/>
                                        </a:bodyPr>
                                        <a:lstStyle/>
                                        <a:p>
                                          <a:pPr algn="ctr"/>
                                          <a:r>
                                            <a:rPr lang="es-MX" sz="650" b="1" dirty="0">
                                              <a:solidFill>
                                                <a:schemeClr val="tx1"/>
                                              </a:solidFill>
                                            </a:rPr>
                                            <a:t>Migración de talentos</a:t>
                                          </a:r>
                                        </a:p>
                                      </p:txBody>
                                    </p:sp>
                                    <p:sp>
                                      <p:nvSpPr>
                                        <p:cNvPr id="45" name="141 Elipse"/>
                                        <p:cNvSpPr/>
                                        <p:nvPr/>
                                      </p:nvSpPr>
                                      <p:spPr>
                                        <a:xfrm>
                                          <a:off x="4767943" y="344893"/>
                                          <a:ext cx="894499" cy="534080"/>
                                        </a:xfrm>
                                        <a:prstGeom prst="ellipse">
                                          <a:avLst/>
                                        </a:prstGeom>
                                        <a:grpFill/>
                                        <a:ln>
                                          <a:solidFill>
                                            <a:srgbClr val="306EA2"/>
                                          </a:solidFill>
                                        </a:ln>
                                      </p:spPr>
                                      <p:style>
                                        <a:lnRef idx="2">
                                          <a:schemeClr val="accent1">
                                            <a:shade val="50000"/>
                                          </a:schemeClr>
                                        </a:lnRef>
                                        <a:fillRef idx="1">
                                          <a:schemeClr val="accent1"/>
                                        </a:fillRef>
                                        <a:effectRef idx="0">
                                          <a:schemeClr val="accent1"/>
                                        </a:effectRef>
                                        <a:fontRef idx="minor">
                                          <a:schemeClr val="lt1"/>
                                        </a:fontRef>
                                      </p:style>
                                      <p:txBody>
                                        <a:bodyPr rot="0" spcFirstLastPara="0" vert="horz" wrap="square" lIns="0" tIns="0" rIns="0" bIns="0" numCol="1" spcCol="0" rtlCol="0" fromWordArt="0" anchor="ctr" anchorCtr="0" forceAA="0" compatLnSpc="1">
                                          <a:prstTxWarp prst="textNoShape">
                                            <a:avLst/>
                                          </a:prstTxWarp>
                                          <a:normAutofit/>
                                        </a:bodyPr>
                                        <a:lstStyle/>
                                        <a:p>
                                          <a:pPr algn="ctr"/>
                                          <a:r>
                                            <a:rPr lang="es-MX" sz="650" b="1" dirty="0">
                                              <a:solidFill>
                                                <a:schemeClr val="tx1"/>
                                              </a:solidFill>
                                            </a:rPr>
                                            <a:t>Afectación económica de la población</a:t>
                                          </a:r>
                                        </a:p>
                                      </p:txBody>
                                    </p:sp>
                                    <p:sp>
                                      <p:nvSpPr>
                                        <p:cNvPr id="46" name="142 Elipse"/>
                                        <p:cNvSpPr/>
                                        <p:nvPr/>
                                      </p:nvSpPr>
                                      <p:spPr>
                                        <a:xfrm>
                                          <a:off x="5777347" y="364378"/>
                                          <a:ext cx="894499" cy="534080"/>
                                        </a:xfrm>
                                        <a:prstGeom prst="ellipse">
                                          <a:avLst/>
                                        </a:prstGeom>
                                        <a:grpFill/>
                                        <a:ln>
                                          <a:solidFill>
                                            <a:srgbClr val="306EA2"/>
                                          </a:solidFill>
                                        </a:ln>
                                      </p:spPr>
                                      <p:style>
                                        <a:lnRef idx="2">
                                          <a:schemeClr val="accent1">
                                            <a:shade val="50000"/>
                                          </a:schemeClr>
                                        </a:lnRef>
                                        <a:fillRef idx="1">
                                          <a:schemeClr val="accent1"/>
                                        </a:fillRef>
                                        <a:effectRef idx="0">
                                          <a:schemeClr val="accent1"/>
                                        </a:effectRef>
                                        <a:fontRef idx="minor">
                                          <a:schemeClr val="lt1"/>
                                        </a:fontRef>
                                      </p:style>
                                      <p:txBody>
                                        <a:bodyPr rot="0" spcFirstLastPara="0" vert="horz" wrap="square" lIns="0" tIns="0" rIns="0" bIns="0" numCol="1" spcCol="0" rtlCol="0" fromWordArt="0" anchor="ctr" anchorCtr="0" forceAA="0" compatLnSpc="1">
                                          <a:prstTxWarp prst="textNoShape">
                                            <a:avLst/>
                                          </a:prstTxWarp>
                                          <a:normAutofit/>
                                        </a:bodyPr>
                                        <a:lstStyle/>
                                        <a:p>
                                          <a:pPr algn="ctr"/>
                                          <a:r>
                                            <a:rPr lang="es-MX" sz="650" b="1" dirty="0">
                                              <a:solidFill>
                                                <a:schemeClr val="tx1"/>
                                              </a:solidFill>
                                            </a:rPr>
                                            <a:t>Incremento del gasto público en salud</a:t>
                                          </a:r>
                                        </a:p>
                                      </p:txBody>
                                    </p:sp>
                                  </p:grpSp>
                                  <p:cxnSp>
                                    <p:nvCxnSpPr>
                                      <p:cNvPr id="40" name="447 Conector angular"/>
                                      <p:cNvCxnSpPr/>
                                      <p:nvPr/>
                                    </p:nvCxnSpPr>
                                    <p:spPr>
                                      <a:xfrm>
                                        <a:off x="890650" y="267194"/>
                                        <a:ext cx="185553" cy="176937"/>
                                      </a:xfrm>
                                      <a:prstGeom prst="bentConnector3">
                                        <a:avLst/>
                                      </a:prstGeom>
                                      <a:grpFill/>
                                      <a:ln>
                                        <a:solidFill>
                                          <a:srgbClr val="306EA2"/>
                                        </a:solidFill>
                                      </a:ln>
                                    </p:spPr>
                                    <p:style>
                                      <a:lnRef idx="1">
                                        <a:schemeClr val="accent1"/>
                                      </a:lnRef>
                                      <a:fillRef idx="0">
                                        <a:schemeClr val="accent1"/>
                                      </a:fillRef>
                                      <a:effectRef idx="0">
                                        <a:schemeClr val="accent1"/>
                                      </a:effectRef>
                                      <a:fontRef idx="minor">
                                        <a:schemeClr val="tx1"/>
                                      </a:fontRef>
                                    </p:style>
                                  </p:cxnSp>
                                </p:grpSp>
                                <p:cxnSp>
                                  <p:nvCxnSpPr>
                                    <p:cNvPr id="38" name="451 Conector angular"/>
                                    <p:cNvCxnSpPr/>
                                    <p:nvPr/>
                                  </p:nvCxnSpPr>
                                  <p:spPr>
                                    <a:xfrm>
                                      <a:off x="1971304" y="445324"/>
                                      <a:ext cx="159235" cy="145051"/>
                                    </a:xfrm>
                                    <a:prstGeom prst="bentConnector3">
                                      <a:avLst/>
                                    </a:prstGeom>
                                    <a:grpFill/>
                                    <a:ln>
                                      <a:solidFill>
                                        <a:srgbClr val="306EA2"/>
                                      </a:solidFill>
                                    </a:ln>
                                  </p:spPr>
                                  <p:style>
                                    <a:lnRef idx="1">
                                      <a:schemeClr val="accent1"/>
                                    </a:lnRef>
                                    <a:fillRef idx="0">
                                      <a:schemeClr val="accent1"/>
                                    </a:fillRef>
                                    <a:effectRef idx="0">
                                      <a:schemeClr val="accent1"/>
                                    </a:effectRef>
                                    <a:fontRef idx="minor">
                                      <a:schemeClr val="tx1"/>
                                    </a:fontRef>
                                  </p:style>
                                </p:cxnSp>
                              </p:grpSp>
                              <p:cxnSp>
                                <p:nvCxnSpPr>
                                  <p:cNvPr id="36" name="453 Conector angular"/>
                                  <p:cNvCxnSpPr/>
                                  <p:nvPr/>
                                </p:nvCxnSpPr>
                                <p:spPr>
                                  <a:xfrm>
                                    <a:off x="3028208" y="587828"/>
                                    <a:ext cx="571886" cy="80594"/>
                                  </a:xfrm>
                                  <a:prstGeom prst="bentConnector3">
                                    <a:avLst/>
                                  </a:prstGeom>
                                  <a:grpFill/>
                                  <a:ln>
                                    <a:solidFill>
                                      <a:srgbClr val="306EA2"/>
                                    </a:solidFill>
                                  </a:ln>
                                </p:spPr>
                                <p:style>
                                  <a:lnRef idx="1">
                                    <a:schemeClr val="accent1"/>
                                  </a:lnRef>
                                  <a:fillRef idx="0">
                                    <a:schemeClr val="accent1"/>
                                  </a:fillRef>
                                  <a:effectRef idx="0">
                                    <a:schemeClr val="accent1"/>
                                  </a:effectRef>
                                  <a:fontRef idx="minor">
                                    <a:schemeClr val="tx1"/>
                                  </a:fontRef>
                                </p:style>
                              </p:cxnSp>
                            </p:grpSp>
                            <p:cxnSp>
                              <p:nvCxnSpPr>
                                <p:cNvPr id="34" name="64 Conector angular"/>
                                <p:cNvCxnSpPr>
                                  <a:stCxn id="45" idx="0"/>
                                </p:cNvCxnSpPr>
                                <p:nvPr/>
                              </p:nvCxnSpPr>
                              <p:spPr>
                                <a:xfrm rot="16200000" flipV="1">
                                  <a:off x="4293639" y="-303386"/>
                                  <a:ext cx="618166" cy="1224942"/>
                                </a:xfrm>
                                <a:prstGeom prst="bentConnector2">
                                  <a:avLst/>
                                </a:prstGeom>
                                <a:grpFill/>
                                <a:ln>
                                  <a:solidFill>
                                    <a:srgbClr val="306EA2"/>
                                  </a:solidFill>
                                </a:ln>
                              </p:spPr>
                              <p:style>
                                <a:lnRef idx="1">
                                  <a:schemeClr val="accent1"/>
                                </a:lnRef>
                                <a:fillRef idx="0">
                                  <a:schemeClr val="accent1"/>
                                </a:fillRef>
                                <a:effectRef idx="0">
                                  <a:schemeClr val="accent1"/>
                                </a:effectRef>
                                <a:fontRef idx="minor">
                                  <a:schemeClr val="tx1"/>
                                </a:fontRef>
                              </p:style>
                            </p:cxnSp>
                          </p:grpSp>
                        </p:grpSp>
                      </p:grpSp>
                    </p:grpSp>
                  </p:grpSp>
                </p:grpSp>
              </p:grpSp>
            </p:grpSp>
          </p:grpSp>
          <p:cxnSp>
            <p:nvCxnSpPr>
              <p:cNvPr id="10" name="Conector recto 9"/>
              <p:cNvCxnSpPr>
                <a:stCxn id="25" idx="4"/>
              </p:cNvCxnSpPr>
              <p:nvPr/>
            </p:nvCxnSpPr>
            <p:spPr>
              <a:xfrm flipH="1">
                <a:off x="2612805" y="1481521"/>
                <a:ext cx="1" cy="37422"/>
              </a:xfrm>
              <a:prstGeom prst="line">
                <a:avLst/>
              </a:prstGeom>
              <a:grpFill/>
              <a:ln>
                <a:solidFill>
                  <a:srgbClr val="306EA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8" name="Conector recto 7"/>
            <p:cNvCxnSpPr>
              <a:endCxn id="19" idx="0"/>
            </p:cNvCxnSpPr>
            <p:nvPr/>
          </p:nvCxnSpPr>
          <p:spPr>
            <a:xfrm>
              <a:off x="4916445" y="1297460"/>
              <a:ext cx="0" cy="59684"/>
            </a:xfrm>
            <a:prstGeom prst="line">
              <a:avLst/>
            </a:prstGeom>
            <a:grpFill/>
            <a:ln>
              <a:solidFill>
                <a:srgbClr val="306EA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9" name="Text Box 6"/>
          <p:cNvSpPr txBox="1">
            <a:spLocks noChangeArrowheads="1"/>
          </p:cNvSpPr>
          <p:nvPr/>
        </p:nvSpPr>
        <p:spPr bwMode="auto">
          <a:xfrm>
            <a:off x="251625" y="2045383"/>
            <a:ext cx="887095" cy="36449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>
            <a:noAutofit/>
          </a:bodyPr>
          <a:lstStyle/>
          <a:p>
            <a:pPr>
              <a:spcAft>
                <a:spcPts val="0"/>
              </a:spcAft>
            </a:pPr>
            <a:r>
              <a:rPr lang="es-ES" sz="1400" b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Efectos </a:t>
            </a:r>
            <a:endParaRPr lang="es-MX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70" name="Text Box 6"/>
          <p:cNvSpPr txBox="1">
            <a:spLocks noChangeArrowheads="1"/>
          </p:cNvSpPr>
          <p:nvPr/>
        </p:nvSpPr>
        <p:spPr bwMode="auto">
          <a:xfrm>
            <a:off x="2898898" y="2723479"/>
            <a:ext cx="1044575" cy="36449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>
            <a:noAutofit/>
          </a:bodyPr>
          <a:lstStyle/>
          <a:p>
            <a:pPr>
              <a:spcAft>
                <a:spcPts val="0"/>
              </a:spcAft>
            </a:pPr>
            <a:r>
              <a:rPr lang="es-ES" sz="1400" b="1" dirty="0">
                <a:solidFill>
                  <a:srgbClr val="2E11D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Problema </a:t>
            </a:r>
            <a:endParaRPr lang="es-MX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71" name="Text Box 6"/>
          <p:cNvSpPr txBox="1">
            <a:spLocks noChangeArrowheads="1"/>
          </p:cNvSpPr>
          <p:nvPr/>
        </p:nvSpPr>
        <p:spPr bwMode="auto">
          <a:xfrm>
            <a:off x="67534" y="2937795"/>
            <a:ext cx="995680" cy="39179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>
            <a:noAutofit/>
          </a:bodyPr>
          <a:lstStyle/>
          <a:p>
            <a:pPr>
              <a:spcAft>
                <a:spcPts val="0"/>
              </a:spcAft>
            </a:pPr>
            <a:r>
              <a:rPr lang="es-ES" sz="1400" b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Causas </a:t>
            </a:r>
            <a:endParaRPr lang="es-MX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pSp>
        <p:nvGrpSpPr>
          <p:cNvPr id="72" name="Grupo 71"/>
          <p:cNvGrpSpPr/>
          <p:nvPr/>
        </p:nvGrpSpPr>
        <p:grpSpPr>
          <a:xfrm>
            <a:off x="391331" y="2606181"/>
            <a:ext cx="8640960" cy="4124188"/>
            <a:chOff x="395536" y="2617180"/>
            <a:chExt cx="8640960" cy="3861431"/>
          </a:xfrm>
          <a:solidFill>
            <a:schemeClr val="bg1"/>
          </a:solidFill>
        </p:grpSpPr>
        <p:grpSp>
          <p:nvGrpSpPr>
            <p:cNvPr id="73" name="Grupo 72"/>
            <p:cNvGrpSpPr/>
            <p:nvPr/>
          </p:nvGrpSpPr>
          <p:grpSpPr>
            <a:xfrm>
              <a:off x="395536" y="2617180"/>
              <a:ext cx="8640960" cy="3861431"/>
              <a:chOff x="395536" y="2617180"/>
              <a:chExt cx="8640960" cy="3861431"/>
            </a:xfrm>
            <a:grpFill/>
          </p:grpSpPr>
          <p:grpSp>
            <p:nvGrpSpPr>
              <p:cNvPr id="77" name="Grupo 76"/>
              <p:cNvGrpSpPr/>
              <p:nvPr/>
            </p:nvGrpSpPr>
            <p:grpSpPr>
              <a:xfrm>
                <a:off x="395536" y="2617180"/>
                <a:ext cx="8640960" cy="3861431"/>
                <a:chOff x="467544" y="1199956"/>
                <a:chExt cx="8159115" cy="4514047"/>
              </a:xfrm>
              <a:grpFill/>
            </p:grpSpPr>
            <p:grpSp>
              <p:nvGrpSpPr>
                <p:cNvPr id="79" name="Grupo 78"/>
                <p:cNvGrpSpPr/>
                <p:nvPr/>
              </p:nvGrpSpPr>
              <p:grpSpPr>
                <a:xfrm>
                  <a:off x="467544" y="1199956"/>
                  <a:ext cx="8159115" cy="4514047"/>
                  <a:chOff x="467544" y="1199956"/>
                  <a:chExt cx="8159115" cy="4514047"/>
                </a:xfrm>
                <a:grpFill/>
              </p:grpSpPr>
              <p:grpSp>
                <p:nvGrpSpPr>
                  <p:cNvPr id="83" name="Grupo 82"/>
                  <p:cNvGrpSpPr/>
                  <p:nvPr/>
                </p:nvGrpSpPr>
                <p:grpSpPr>
                  <a:xfrm>
                    <a:off x="467544" y="1199956"/>
                    <a:ext cx="8159115" cy="4514047"/>
                    <a:chOff x="467544" y="1199956"/>
                    <a:chExt cx="8159115" cy="4514047"/>
                  </a:xfrm>
                  <a:grpFill/>
                </p:grpSpPr>
                <p:grpSp>
                  <p:nvGrpSpPr>
                    <p:cNvPr id="85" name="Grupo 84"/>
                    <p:cNvGrpSpPr/>
                    <p:nvPr/>
                  </p:nvGrpSpPr>
                  <p:grpSpPr>
                    <a:xfrm>
                      <a:off x="467544" y="1199956"/>
                      <a:ext cx="8159115" cy="4514047"/>
                      <a:chOff x="467544" y="1199956"/>
                      <a:chExt cx="8159115" cy="4514047"/>
                    </a:xfrm>
                    <a:grpFill/>
                  </p:grpSpPr>
                  <p:grpSp>
                    <p:nvGrpSpPr>
                      <p:cNvPr id="87" name="Grupo 86"/>
                      <p:cNvGrpSpPr/>
                      <p:nvPr/>
                    </p:nvGrpSpPr>
                    <p:grpSpPr>
                      <a:xfrm>
                        <a:off x="467544" y="1199956"/>
                        <a:ext cx="8159115" cy="4514047"/>
                        <a:chOff x="467544" y="1199956"/>
                        <a:chExt cx="8159115" cy="4514047"/>
                      </a:xfrm>
                      <a:grpFill/>
                    </p:grpSpPr>
                    <p:sp>
                      <p:nvSpPr>
                        <p:cNvPr id="89" name="367 Rectángulo"/>
                        <p:cNvSpPr/>
                        <p:nvPr/>
                      </p:nvSpPr>
                      <p:spPr>
                        <a:xfrm>
                          <a:off x="3778154" y="1199956"/>
                          <a:ext cx="1529955" cy="723823"/>
                        </a:xfrm>
                        <a:prstGeom prst="rect">
                          <a:avLst/>
                        </a:prstGeom>
                        <a:grpFill/>
                        <a:ln>
                          <a:solidFill>
                            <a:srgbClr val="306EA2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ot="0" spcFirstLastPara="0" vert="horz" wrap="square" lIns="0" tIns="0" rIns="0" bIns="0" numCol="1" spcCol="0" rtlCol="0" fromWordArt="0" anchor="ctr" anchorCtr="0" forceAA="0" compatLnSpc="1">
                          <a:prstTxWarp prst="textNoShape">
                            <a:avLst/>
                          </a:prstTxWarp>
                          <a:normAutofit/>
                        </a:bodyPr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s-MX" sz="600" b="1" kern="1200" dirty="0">
                              <a:solidFill>
                                <a:schemeClr val="tx1"/>
                              </a:solidFill>
                              <a:effectLst/>
                              <a:ea typeface="Times New Roman" panose="02020603050405020304" pitchFamily="18" charset="0"/>
                            </a:rPr>
                            <a:t>Insuficiente investigación científica y tecnológica de calidad que incremente el conocimiento y contribuya al entendimiento y solución de los problemas de salud</a:t>
                          </a:r>
                          <a:endParaRPr lang="es-MX" sz="600" dirty="0">
                            <a:solidFill>
                              <a:schemeClr val="tx1"/>
                            </a:solidFill>
                            <a:effectLst/>
                            <a:ea typeface="Times New Roman" panose="02020603050405020304" pitchFamily="18" charset="0"/>
                          </a:endParaRPr>
                        </a:p>
                      </p:txBody>
                    </p:sp>
                    <p:grpSp>
                      <p:nvGrpSpPr>
                        <p:cNvPr id="90" name="Grupo 89"/>
                        <p:cNvGrpSpPr/>
                        <p:nvPr/>
                      </p:nvGrpSpPr>
                      <p:grpSpPr>
                        <a:xfrm>
                          <a:off x="467544" y="2060848"/>
                          <a:ext cx="8159115" cy="3653155"/>
                          <a:chOff x="0" y="0"/>
                          <a:chExt cx="8159146" cy="3653446"/>
                        </a:xfrm>
                        <a:grpFill/>
                      </p:grpSpPr>
                      <p:cxnSp>
                        <p:nvCxnSpPr>
                          <p:cNvPr id="91" name="306 Conector angular"/>
                          <p:cNvCxnSpPr/>
                          <p:nvPr/>
                        </p:nvCxnSpPr>
                        <p:spPr>
                          <a:xfrm rot="5400000">
                            <a:off x="7196275" y="568197"/>
                            <a:ext cx="455587" cy="321021"/>
                          </a:xfrm>
                          <a:prstGeom prst="bentConnector4">
                            <a:avLst>
                              <a:gd name="adj1" fmla="val 31011"/>
                              <a:gd name="adj2" fmla="val 133229"/>
                            </a:avLst>
                          </a:prstGeom>
                          <a:grpFill/>
                          <a:ln>
                            <a:solidFill>
                              <a:srgbClr val="306EA2"/>
                            </a:solidFill>
                          </a:ln>
                        </p:spPr>
                        <p:style>
                          <a:lnRef idx="1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tx1"/>
                          </a:fontRef>
                        </p:style>
                      </p:cxnSp>
                      <p:grpSp>
                        <p:nvGrpSpPr>
                          <p:cNvPr id="92" name="Grupo 91"/>
                          <p:cNvGrpSpPr/>
                          <p:nvPr/>
                        </p:nvGrpSpPr>
                        <p:grpSpPr>
                          <a:xfrm>
                            <a:off x="0" y="0"/>
                            <a:ext cx="8159146" cy="3653446"/>
                            <a:chOff x="0" y="0"/>
                            <a:chExt cx="8159146" cy="3653446"/>
                          </a:xfrm>
                          <a:grpFill/>
                        </p:grpSpPr>
                        <p:grpSp>
                          <p:nvGrpSpPr>
                            <p:cNvPr id="93" name="Grupo 92"/>
                            <p:cNvGrpSpPr/>
                            <p:nvPr/>
                          </p:nvGrpSpPr>
                          <p:grpSpPr>
                            <a:xfrm>
                              <a:off x="0" y="11220"/>
                              <a:ext cx="1218096" cy="3513315"/>
                              <a:chOff x="0" y="0"/>
                              <a:chExt cx="1218096" cy="3513315"/>
                            </a:xfrm>
                            <a:grpFill/>
                          </p:grpSpPr>
                          <p:cxnSp>
                            <p:nvCxnSpPr>
                              <p:cNvPr id="128" name="337 Conector angular"/>
                              <p:cNvCxnSpPr/>
                              <p:nvPr/>
                            </p:nvCxnSpPr>
                            <p:spPr>
                              <a:xfrm rot="16200000" flipH="1">
                                <a:off x="615950" y="2908300"/>
                                <a:ext cx="108056" cy="173585"/>
                              </a:xfrm>
                              <a:prstGeom prst="bentConnector3">
                                <a:avLst/>
                              </a:prstGeom>
                              <a:grpFill/>
                              <a:ln>
                                <a:solidFill>
                                  <a:srgbClr val="306EA2"/>
                                </a:solidFill>
                              </a:ln>
                            </p:spPr>
                            <p:style>
                              <a:lnRef idx="1">
                                <a:schemeClr val="accent1"/>
                              </a:lnRef>
                              <a:fillRef idx="0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tx1"/>
                              </a:fontRef>
                            </p:style>
                          </p:cxnSp>
                          <p:grpSp>
                            <p:nvGrpSpPr>
                              <p:cNvPr id="129" name="Grupo 128"/>
                              <p:cNvGrpSpPr/>
                              <p:nvPr/>
                            </p:nvGrpSpPr>
                            <p:grpSpPr>
                              <a:xfrm>
                                <a:off x="0" y="0"/>
                                <a:ext cx="1218096" cy="3513315"/>
                                <a:chOff x="0" y="0"/>
                                <a:chExt cx="1218096" cy="3513315"/>
                              </a:xfrm>
                              <a:grpFill/>
                            </p:grpSpPr>
                            <p:cxnSp>
                              <p:nvCxnSpPr>
                                <p:cNvPr id="130" name="315 Conector angular"/>
                                <p:cNvCxnSpPr/>
                                <p:nvPr/>
                              </p:nvCxnSpPr>
                              <p:spPr>
                                <a:xfrm rot="10800000" flipH="1" flipV="1">
                                  <a:off x="0" y="254000"/>
                                  <a:ext cx="136250" cy="1872046"/>
                                </a:xfrm>
                                <a:prstGeom prst="bentConnector3">
                                  <a:avLst>
                                    <a:gd name="adj1" fmla="val -167770"/>
                                  </a:avLst>
                                </a:prstGeom>
                                <a:grpFill/>
                                <a:ln>
                                  <a:solidFill>
                                    <a:srgbClr val="306EA2"/>
                                  </a:solidFill>
                                </a:ln>
                              </p:spPr>
                              <p:style>
                                <a:lnRef idx="1">
                                  <a:schemeClr val="accent1"/>
                                </a:lnRef>
                                <a:fillRef idx="0">
                                  <a:schemeClr val="accent1"/>
                                </a:fillRef>
                                <a:effectRef idx="0">
                                  <a:schemeClr val="accent1"/>
                                </a:effectRef>
                                <a:fontRef idx="minor">
                                  <a:schemeClr val="tx1"/>
                                </a:fontRef>
                              </p:style>
                            </p:cxnSp>
                            <p:grpSp>
                              <p:nvGrpSpPr>
                                <p:cNvPr id="131" name="Grupo 130"/>
                                <p:cNvGrpSpPr/>
                                <p:nvPr/>
                              </p:nvGrpSpPr>
                              <p:grpSpPr>
                                <a:xfrm>
                                  <a:off x="0" y="0"/>
                                  <a:ext cx="1218096" cy="3513315"/>
                                  <a:chOff x="0" y="0"/>
                                  <a:chExt cx="1218096" cy="3513315"/>
                                </a:xfrm>
                                <a:grpFill/>
                              </p:grpSpPr>
                              <p:grpSp>
                                <p:nvGrpSpPr>
                                  <p:cNvPr id="132" name="Grupo 131"/>
                                  <p:cNvGrpSpPr/>
                                  <p:nvPr/>
                                </p:nvGrpSpPr>
                                <p:grpSpPr>
                                  <a:xfrm>
                                    <a:off x="0" y="0"/>
                                    <a:ext cx="1218096" cy="3513315"/>
                                    <a:chOff x="0" y="0"/>
                                    <a:chExt cx="1218096" cy="3513315"/>
                                  </a:xfrm>
                                  <a:grpFill/>
                                </p:grpSpPr>
                                <p:grpSp>
                                  <p:nvGrpSpPr>
                                    <p:cNvPr id="134" name="Grupo 133"/>
                                    <p:cNvGrpSpPr/>
                                    <p:nvPr/>
                                  </p:nvGrpSpPr>
                                  <p:grpSpPr>
                                    <a:xfrm>
                                      <a:off x="0" y="0"/>
                                      <a:ext cx="1218096" cy="3513315"/>
                                      <a:chOff x="0" y="0"/>
                                      <a:chExt cx="1218096" cy="3513315"/>
                                    </a:xfrm>
                                    <a:grpFill/>
                                  </p:grpSpPr>
                                  <p:sp>
                                    <p:nvSpPr>
                                      <p:cNvPr id="136" name="5 Rectángulo"/>
                                      <p:cNvSpPr/>
                                      <p:nvPr/>
                                    </p:nvSpPr>
                                    <p:spPr>
                                      <a:xfrm>
                                        <a:off x="0" y="0"/>
                                        <a:ext cx="1080053" cy="504019"/>
                                      </a:xfrm>
                                      <a:prstGeom prst="rect">
                                        <a:avLst/>
                                      </a:prstGeom>
                                      <a:grpFill/>
                                      <a:ln>
                                        <a:solidFill>
                                          <a:srgbClr val="306EA2"/>
                                        </a:solidFill>
                                      </a:ln>
                                    </p:spPr>
                                    <p:style>
                                      <a:lnRef idx="2">
                                        <a:schemeClr val="accent1">
                                          <a:shade val="50000"/>
                                        </a:schemeClr>
                                      </a:lnRef>
                                      <a:fillRef idx="1">
                                        <a:schemeClr val="accent1"/>
                                      </a:fillRef>
                                      <a:effectRef idx="0">
                                        <a:schemeClr val="accent1"/>
                                      </a:effectRef>
                                      <a:fontRef idx="minor">
                                        <a:schemeClr val="lt1"/>
                                      </a:fontRef>
                                    </p:style>
                                    <p:txBody>
                                      <a:bodyPr rot="0" spcFirstLastPara="0" vert="horz" wrap="square" lIns="0" tIns="0" rIns="0" bIns="0" numCol="1" spcCol="0" rtlCol="0" fromWordArt="0" anchor="ctr" anchorCtr="0" forceAA="0" compatLnSpc="1">
                                        <a:prstTxWarp prst="textNoShape">
                                          <a:avLst/>
                                        </a:prstTxWarp>
                                        <a:normAutofit/>
                                      </a:bodyPr>
                                      <a:lstStyle/>
                                      <a:p>
                                        <a:pPr algn="ctr"/>
                                        <a:r>
                                          <a:rPr lang="es-MX" sz="650" b="1" dirty="0">
                                            <a:solidFill>
                                              <a:schemeClr val="tx1"/>
                                            </a:solidFill>
                                          </a:rPr>
                                          <a:t>Insuficientes recursos</a:t>
                                        </a:r>
                                      </a:p>
                                      <a:p>
                                        <a:pPr algn="ctr"/>
                                        <a:r>
                                          <a:rPr lang="es-MX" sz="650" b="1" dirty="0">
                                            <a:solidFill>
                                              <a:schemeClr val="tx1"/>
                                            </a:solidFill>
                                          </a:rPr>
                                          <a:t>financieros</a:t>
                                        </a:r>
                                        <a:endParaRPr lang="es-MX" sz="650" dirty="0">
                                          <a:solidFill>
                                            <a:schemeClr val="tx1"/>
                                          </a:solidFill>
                                        </a:endParaRPr>
                                      </a:p>
                                    </p:txBody>
                                  </p:sp>
                                  <p:sp>
                                    <p:nvSpPr>
                                      <p:cNvPr id="137" name="6 Elipse"/>
                                      <p:cNvSpPr/>
                                      <p:nvPr/>
                                    </p:nvSpPr>
                                    <p:spPr>
                                      <a:xfrm>
                                        <a:off x="87464" y="755374"/>
                                        <a:ext cx="900044" cy="467966"/>
                                      </a:xfrm>
                                      <a:prstGeom prst="ellipse">
                                        <a:avLst/>
                                      </a:prstGeom>
                                      <a:grpFill/>
                                      <a:ln>
                                        <a:solidFill>
                                          <a:srgbClr val="306EA2"/>
                                        </a:solidFill>
                                      </a:ln>
                                    </p:spPr>
                                    <p:style>
                                      <a:lnRef idx="2">
                                        <a:schemeClr val="accent1">
                                          <a:shade val="50000"/>
                                        </a:schemeClr>
                                      </a:lnRef>
                                      <a:fillRef idx="1">
                                        <a:schemeClr val="accent1"/>
                                      </a:fillRef>
                                      <a:effectRef idx="0">
                                        <a:schemeClr val="accent1"/>
                                      </a:effectRef>
                                      <a:fontRef idx="minor">
                                        <a:schemeClr val="lt1"/>
                                      </a:fontRef>
                                    </p:style>
                                    <p:txBody>
                                      <a:bodyPr rot="0" spcFirstLastPara="0" vert="horz" wrap="square" lIns="0" tIns="0" rIns="0" bIns="0" numCol="1" spcCol="0" rtlCol="0" fromWordArt="0" anchor="ctr" anchorCtr="0" forceAA="0" compatLnSpc="1">
                                        <a:prstTxWarp prst="textNoShape">
                                          <a:avLst/>
                                        </a:prstTxWarp>
                                        <a:normAutofit/>
                                      </a:bodyPr>
                                      <a:lstStyle/>
                                      <a:p>
                                        <a:pPr algn="ctr"/>
                                        <a:r>
                                          <a:rPr lang="es-MX" sz="550" b="1" dirty="0">
                                            <a:solidFill>
                                              <a:schemeClr val="tx1"/>
                                            </a:solidFill>
                                          </a:rPr>
                                          <a:t>Limitado financiamiento del Gobierno federal</a:t>
                                        </a:r>
                                        <a:endParaRPr lang="es-MX" sz="550" dirty="0">
                                          <a:solidFill>
                                            <a:schemeClr val="tx1"/>
                                          </a:solidFill>
                                        </a:endParaRPr>
                                      </a:p>
                                    </p:txBody>
                                  </p:sp>
                                  <p:sp>
                                    <p:nvSpPr>
                                      <p:cNvPr id="138" name="143 Elipse"/>
                                      <p:cNvSpPr/>
                                      <p:nvPr/>
                                    </p:nvSpPr>
                                    <p:spPr>
                                      <a:xfrm>
                                        <a:off x="318052" y="1343770"/>
                                        <a:ext cx="900044" cy="467966"/>
                                      </a:xfrm>
                                      <a:prstGeom prst="ellipse">
                                        <a:avLst/>
                                      </a:prstGeom>
                                      <a:grpFill/>
                                      <a:ln>
                                        <a:solidFill>
                                          <a:srgbClr val="306EA2"/>
                                        </a:solidFill>
                                        <a:prstDash val="sysDash"/>
                                      </a:ln>
                                    </p:spPr>
                                    <p:style>
                                      <a:lnRef idx="2">
                                        <a:schemeClr val="accent1">
                                          <a:shade val="50000"/>
                                        </a:schemeClr>
                                      </a:lnRef>
                                      <a:fillRef idx="1">
                                        <a:schemeClr val="accent1"/>
                                      </a:fillRef>
                                      <a:effectRef idx="0">
                                        <a:schemeClr val="accent1"/>
                                      </a:effectRef>
                                      <a:fontRef idx="minor">
                                        <a:schemeClr val="lt1"/>
                                      </a:fontRef>
                                    </p:style>
                                    <p:txBody>
                                      <a:bodyPr rot="0" spcFirstLastPara="0" vert="horz" wrap="square" lIns="0" tIns="0" rIns="0" bIns="0" numCol="1" spcCol="0" rtlCol="0" fromWordArt="0" anchor="ctr" anchorCtr="0" forceAA="0" compatLnSpc="1">
                                        <a:prstTxWarp prst="textNoShape">
                                          <a:avLst/>
                                        </a:prstTxWarp>
                                        <a:normAutofit/>
                                      </a:bodyPr>
                                      <a:lstStyle/>
                                      <a:p>
                                        <a:pPr algn="ctr"/>
                                        <a:r>
                                          <a:rPr lang="es-MX" sz="550" b="1" dirty="0">
                                            <a:solidFill>
                                              <a:schemeClr val="tx1"/>
                                            </a:solidFill>
                                          </a:rPr>
                                          <a:t>Desconocimiento de la importancia de la investigación</a:t>
                                        </a:r>
                                        <a:endParaRPr lang="es-MX" sz="550" dirty="0">
                                          <a:solidFill>
                                            <a:schemeClr val="tx1"/>
                                          </a:solidFill>
                                        </a:endParaRPr>
                                      </a:p>
                                    </p:txBody>
                                  </p:sp>
                                  <p:sp>
                                    <p:nvSpPr>
                                      <p:cNvPr id="139" name="145 Elipse"/>
                                      <p:cNvSpPr/>
                                      <p:nvPr/>
                                    </p:nvSpPr>
                                    <p:spPr>
                                      <a:xfrm>
                                        <a:off x="135172" y="1892410"/>
                                        <a:ext cx="900044" cy="467966"/>
                                      </a:xfrm>
                                      <a:prstGeom prst="ellipse">
                                        <a:avLst/>
                                      </a:prstGeom>
                                      <a:grpFill/>
                                      <a:ln>
                                        <a:solidFill>
                                          <a:srgbClr val="306EA2"/>
                                        </a:solidFill>
                                      </a:ln>
                                    </p:spPr>
                                    <p:style>
                                      <a:lnRef idx="2">
                                        <a:schemeClr val="accent1">
                                          <a:shade val="50000"/>
                                        </a:schemeClr>
                                      </a:lnRef>
                                      <a:fillRef idx="1">
                                        <a:schemeClr val="accent1"/>
                                      </a:fillRef>
                                      <a:effectRef idx="0">
                                        <a:schemeClr val="accent1"/>
                                      </a:effectRef>
                                      <a:fontRef idx="minor">
                                        <a:schemeClr val="lt1"/>
                                      </a:fontRef>
                                    </p:style>
                                    <p:txBody>
                                      <a:bodyPr rot="0" spcFirstLastPara="0" vert="horz" wrap="square" lIns="0" tIns="0" rIns="0" bIns="0" numCol="1" spcCol="0" rtlCol="0" fromWordArt="0" anchor="ctr" anchorCtr="0" forceAA="0" compatLnSpc="1">
                                        <a:prstTxWarp prst="textNoShape">
                                          <a:avLst/>
                                        </a:prstTxWarp>
                                        <a:normAutofit/>
                                      </a:bodyPr>
                                      <a:lstStyle/>
                                      <a:p>
                                        <a:pPr algn="ctr"/>
                                        <a:r>
                                          <a:rPr lang="es-MX" sz="550" b="1" dirty="0">
                                            <a:solidFill>
                                              <a:schemeClr val="tx1"/>
                                            </a:solidFill>
                                          </a:rPr>
                                          <a:t>Nulo o bajo financiamiento de gobiernos estatales</a:t>
                                        </a:r>
                                        <a:endParaRPr lang="es-MX" sz="550" dirty="0">
                                          <a:solidFill>
                                            <a:schemeClr val="tx1"/>
                                          </a:solidFill>
                                        </a:endParaRPr>
                                      </a:p>
                                    </p:txBody>
                                  </p:sp>
                                  <p:sp>
                                    <p:nvSpPr>
                                      <p:cNvPr id="140" name="148 Elipse"/>
                                      <p:cNvSpPr/>
                                      <p:nvPr/>
                                    </p:nvSpPr>
                                    <p:spPr>
                                      <a:xfrm>
                                        <a:off x="135172" y="2472856"/>
                                        <a:ext cx="900044" cy="467966"/>
                                      </a:xfrm>
                                      <a:prstGeom prst="ellipse">
                                        <a:avLst/>
                                      </a:prstGeom>
                                      <a:grpFill/>
                                      <a:ln>
                                        <a:solidFill>
                                          <a:srgbClr val="306EA2"/>
                                        </a:solidFill>
                                      </a:ln>
                                    </p:spPr>
                                    <p:style>
                                      <a:lnRef idx="2">
                                        <a:schemeClr val="accent1">
                                          <a:shade val="50000"/>
                                        </a:schemeClr>
                                      </a:lnRef>
                                      <a:fillRef idx="1">
                                        <a:schemeClr val="accent1"/>
                                      </a:fillRef>
                                      <a:effectRef idx="0">
                                        <a:schemeClr val="accent1"/>
                                      </a:effectRef>
                                      <a:fontRef idx="minor">
                                        <a:schemeClr val="lt1"/>
                                      </a:fontRef>
                                    </p:style>
                                    <p:txBody>
                                      <a:bodyPr rot="0" spcFirstLastPara="0" vert="horz" wrap="square" lIns="0" tIns="0" rIns="0" bIns="0" numCol="1" spcCol="0" rtlCol="0" fromWordArt="0" anchor="ctr" anchorCtr="0" forceAA="0" compatLnSpc="1">
                                        <a:prstTxWarp prst="textNoShape">
                                          <a:avLst/>
                                        </a:prstTxWarp>
                                        <a:normAutofit/>
                                      </a:bodyPr>
                                      <a:lstStyle/>
                                      <a:p>
                                        <a:pPr algn="ctr"/>
                                        <a:r>
                                          <a:rPr lang="es-MX" sz="550" b="1" dirty="0">
                                            <a:solidFill>
                                              <a:schemeClr val="tx1"/>
                                            </a:solidFill>
                                          </a:rPr>
                                          <a:t>Nulo o bajo financiamiento del sector privado</a:t>
                                        </a:r>
                                        <a:endParaRPr lang="es-MX" sz="550" dirty="0">
                                          <a:solidFill>
                                            <a:schemeClr val="tx1"/>
                                          </a:solidFill>
                                        </a:endParaRPr>
                                      </a:p>
                                    </p:txBody>
                                  </p:sp>
                                  <p:sp>
                                    <p:nvSpPr>
                                      <p:cNvPr id="141" name="149 Elipse"/>
                                      <p:cNvSpPr/>
                                      <p:nvPr/>
                                    </p:nvSpPr>
                                    <p:spPr>
                                      <a:xfrm>
                                        <a:off x="310101" y="3045349"/>
                                        <a:ext cx="900044" cy="467966"/>
                                      </a:xfrm>
                                      <a:prstGeom prst="ellipse">
                                        <a:avLst/>
                                      </a:prstGeom>
                                      <a:grpFill/>
                                      <a:ln>
                                        <a:solidFill>
                                          <a:srgbClr val="306EA2"/>
                                        </a:solidFill>
                                        <a:prstDash val="sysDash"/>
                                      </a:ln>
                                    </p:spPr>
                                    <p:style>
                                      <a:lnRef idx="2">
                                        <a:schemeClr val="accent1">
                                          <a:shade val="50000"/>
                                        </a:schemeClr>
                                      </a:lnRef>
                                      <a:fillRef idx="1">
                                        <a:schemeClr val="accent1"/>
                                      </a:fillRef>
                                      <a:effectRef idx="0">
                                        <a:schemeClr val="accent1"/>
                                      </a:effectRef>
                                      <a:fontRef idx="minor">
                                        <a:schemeClr val="lt1"/>
                                      </a:fontRef>
                                    </p:style>
                                    <p:txBody>
                                      <a:bodyPr rot="0" spcFirstLastPara="0" vert="horz" wrap="square" lIns="0" tIns="0" rIns="0" bIns="0" numCol="1" spcCol="0" rtlCol="0" fromWordArt="0" anchor="ctr" anchorCtr="0" forceAA="0" compatLnSpc="1">
                                        <a:prstTxWarp prst="textNoShape">
                                          <a:avLst/>
                                        </a:prstTxWarp>
                                        <a:normAutofit/>
                                      </a:bodyPr>
                                      <a:lstStyle/>
                                      <a:p>
                                        <a:pPr algn="ctr"/>
                                        <a:r>
                                          <a:rPr lang="es-MX" sz="550" b="1" dirty="0">
                                            <a:solidFill>
                                              <a:schemeClr val="tx1"/>
                                            </a:solidFill>
                                          </a:rPr>
                                          <a:t>Inadecuada relación academia- industria</a:t>
                                        </a:r>
                                        <a:endParaRPr lang="es-MX" sz="550" dirty="0">
                                          <a:solidFill>
                                            <a:schemeClr val="tx1"/>
                                          </a:solidFill>
                                        </a:endParaRPr>
                                      </a:p>
                                    </p:txBody>
                                  </p:sp>
                                  <p:cxnSp>
                                    <p:nvCxnSpPr>
                                      <p:cNvPr id="142" name="317 Conector angular"/>
                                      <p:cNvCxnSpPr/>
                                      <p:nvPr/>
                                    </p:nvCxnSpPr>
                                    <p:spPr>
                                      <a:xfrm rot="10800000" flipH="1" flipV="1">
                                        <a:off x="0" y="254442"/>
                                        <a:ext cx="585076" cy="2214086"/>
                                      </a:xfrm>
                                      <a:prstGeom prst="bentConnector4">
                                        <a:avLst>
                                          <a:gd name="adj1" fmla="val -39069"/>
                                          <a:gd name="adj2" fmla="val 98020"/>
                                        </a:avLst>
                                      </a:prstGeom>
                                      <a:grpFill/>
                                      <a:ln>
                                        <a:solidFill>
                                          <a:srgbClr val="306EA2"/>
                                        </a:solidFill>
                                      </a:ln>
                                    </p:spPr>
                                    <p:style>
                                      <a:lnRef idx="1">
                                        <a:schemeClr val="accent1"/>
                                      </a:lnRef>
                                      <a:fillRef idx="0">
                                        <a:schemeClr val="accent1"/>
                                      </a:fillRef>
                                      <a:effectRef idx="0">
                                        <a:schemeClr val="accent1"/>
                                      </a:effectRef>
                                      <a:fontRef idx="minor">
                                        <a:schemeClr val="tx1"/>
                                      </a:fontRef>
                                    </p:style>
                                  </p:cxnSp>
                                </p:grpSp>
                                <p:cxnSp>
                                  <p:nvCxnSpPr>
                                    <p:cNvPr id="135" name="403 Conector recto"/>
                                    <p:cNvCxnSpPr/>
                                    <p:nvPr/>
                                  </p:nvCxnSpPr>
                                  <p:spPr>
                                    <a:xfrm>
                                      <a:off x="540689" y="508883"/>
                                      <a:ext cx="0" cy="251421"/>
                                    </a:xfrm>
                                    <a:prstGeom prst="line">
                                      <a:avLst/>
                                    </a:prstGeom>
                                    <a:grpFill/>
                                    <a:ln>
                                      <a:solidFill>
                                        <a:srgbClr val="306EA2"/>
                                      </a:solidFill>
                                    </a:ln>
                                  </p:spPr>
                                  <p:style>
                                    <a:lnRef idx="1">
                                      <a:schemeClr val="accent1"/>
                                    </a:lnRef>
                                    <a:fillRef idx="0">
                                      <a:schemeClr val="accent1"/>
                                    </a:fillRef>
                                    <a:effectRef idx="0">
                                      <a:schemeClr val="accent1"/>
                                    </a:effectRef>
                                    <a:fontRef idx="minor">
                                      <a:schemeClr val="tx1"/>
                                    </a:fontRef>
                                  </p:style>
                                </p:cxnSp>
                              </p:grpSp>
                              <p:cxnSp>
                                <p:nvCxnSpPr>
                                  <p:cNvPr id="133" name="409 Conector angular"/>
                                  <p:cNvCxnSpPr/>
                                  <p:nvPr/>
                                </p:nvCxnSpPr>
                                <p:spPr>
                                  <a:xfrm rot="16200000" flipH="1">
                                    <a:off x="596348" y="1168842"/>
                                    <a:ext cx="114897" cy="225058"/>
                                  </a:xfrm>
                                  <a:prstGeom prst="bentConnector3">
                                    <a:avLst/>
                                  </a:prstGeom>
                                  <a:grpFill/>
                                  <a:ln>
                                    <a:solidFill>
                                      <a:srgbClr val="306EA2"/>
                                    </a:solidFill>
                                  </a:ln>
                                </p:spPr>
                                <p:style>
                                  <a:lnRef idx="1">
                                    <a:schemeClr val="accent1"/>
                                  </a:lnRef>
                                  <a:fillRef idx="0">
                                    <a:schemeClr val="accent1"/>
                                  </a:fillRef>
                                  <a:effectRef idx="0">
                                    <a:schemeClr val="accent1"/>
                                  </a:effectRef>
                                  <a:fontRef idx="minor">
                                    <a:schemeClr val="tx1"/>
                                  </a:fontRef>
                                </p:style>
                              </p:cxnSp>
                            </p:grpSp>
                          </p:grpSp>
                        </p:grpSp>
                        <p:grpSp>
                          <p:nvGrpSpPr>
                            <p:cNvPr id="94" name="Grupo 93"/>
                            <p:cNvGrpSpPr/>
                            <p:nvPr/>
                          </p:nvGrpSpPr>
                          <p:grpSpPr>
                            <a:xfrm>
                              <a:off x="1380014" y="16830"/>
                              <a:ext cx="1141344" cy="3636616"/>
                              <a:chOff x="0" y="0"/>
                              <a:chExt cx="1141344" cy="3636616"/>
                            </a:xfrm>
                            <a:grpFill/>
                          </p:grpSpPr>
                          <p:cxnSp>
                            <p:nvCxnSpPr>
                              <p:cNvPr id="114" name="366 Conector recto"/>
                              <p:cNvCxnSpPr/>
                              <p:nvPr/>
                            </p:nvCxnSpPr>
                            <p:spPr>
                              <a:xfrm>
                                <a:off x="541867" y="465667"/>
                                <a:ext cx="0" cy="54002"/>
                              </a:xfrm>
                              <a:prstGeom prst="line">
                                <a:avLst/>
                              </a:prstGeom>
                              <a:grpFill/>
                              <a:ln>
                                <a:solidFill>
                                  <a:srgbClr val="306EA2"/>
                                </a:solidFill>
                              </a:ln>
                            </p:spPr>
                            <p:style>
                              <a:lnRef idx="1">
                                <a:schemeClr val="accent1"/>
                              </a:lnRef>
                              <a:fillRef idx="0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tx1"/>
                              </a:fontRef>
                            </p:style>
                          </p:cxnSp>
                          <p:grpSp>
                            <p:nvGrpSpPr>
                              <p:cNvPr id="115" name="Grupo 114"/>
                              <p:cNvGrpSpPr/>
                              <p:nvPr/>
                            </p:nvGrpSpPr>
                            <p:grpSpPr>
                              <a:xfrm>
                                <a:off x="0" y="0"/>
                                <a:ext cx="1141344" cy="3636616"/>
                                <a:chOff x="0" y="0"/>
                                <a:chExt cx="1141344" cy="3636616"/>
                              </a:xfrm>
                              <a:grpFill/>
                            </p:grpSpPr>
                            <p:grpSp>
                              <p:nvGrpSpPr>
                                <p:cNvPr id="116" name="Grupo 115"/>
                                <p:cNvGrpSpPr/>
                                <p:nvPr/>
                              </p:nvGrpSpPr>
                              <p:grpSpPr>
                                <a:xfrm>
                                  <a:off x="0" y="234950"/>
                                  <a:ext cx="494250" cy="3173232"/>
                                  <a:chOff x="0" y="0"/>
                                  <a:chExt cx="494250" cy="3173232"/>
                                </a:xfrm>
                                <a:grpFill/>
                              </p:grpSpPr>
                              <p:cxnSp>
                                <p:nvCxnSpPr>
                                  <p:cNvPr id="124" name="339 Conector angular"/>
                                  <p:cNvCxnSpPr/>
                                  <p:nvPr/>
                                </p:nvCxnSpPr>
                                <p:spPr>
                                  <a:xfrm rot="10800000" flipH="1" flipV="1">
                                    <a:off x="0" y="0"/>
                                    <a:ext cx="51210" cy="1024084"/>
                                  </a:xfrm>
                                  <a:prstGeom prst="bentConnector3">
                                    <a:avLst>
                                      <a:gd name="adj1" fmla="val -133911"/>
                                    </a:avLst>
                                  </a:prstGeom>
                                  <a:grpFill/>
                                  <a:ln>
                                    <a:solidFill>
                                      <a:srgbClr val="306EA2"/>
                                    </a:solidFill>
                                  </a:ln>
                                </p:spPr>
                                <p:style>
                                  <a:lnRef idx="1">
                                    <a:schemeClr val="accent1"/>
                                  </a:lnRef>
                                  <a:fillRef idx="0">
                                    <a:schemeClr val="accent1"/>
                                  </a:fillRef>
                                  <a:effectRef idx="0">
                                    <a:schemeClr val="accent1"/>
                                  </a:effectRef>
                                  <a:fontRef idx="minor">
                                    <a:schemeClr val="tx1"/>
                                  </a:fontRef>
                                </p:style>
                              </p:cxnSp>
                              <p:cxnSp>
                                <p:nvCxnSpPr>
                                  <p:cNvPr id="125" name="341 Conector angular"/>
                                  <p:cNvCxnSpPr/>
                                  <p:nvPr/>
                                </p:nvCxnSpPr>
                                <p:spPr>
                                  <a:xfrm rot="10800000" flipH="1" flipV="1">
                                    <a:off x="0" y="0"/>
                                    <a:ext cx="239152" cy="3173232"/>
                                  </a:xfrm>
                                  <a:prstGeom prst="bentConnector3">
                                    <a:avLst>
                                      <a:gd name="adj1" fmla="val -28675"/>
                                    </a:avLst>
                                  </a:prstGeom>
                                  <a:grpFill/>
                                  <a:ln>
                                    <a:solidFill>
                                      <a:srgbClr val="306EA2"/>
                                    </a:solidFill>
                                  </a:ln>
                                </p:spPr>
                                <p:style>
                                  <a:lnRef idx="1">
                                    <a:schemeClr val="accent1"/>
                                  </a:lnRef>
                                  <a:fillRef idx="0">
                                    <a:schemeClr val="accent1"/>
                                  </a:fillRef>
                                  <a:effectRef idx="0">
                                    <a:schemeClr val="accent1"/>
                                  </a:effectRef>
                                  <a:fontRef idx="minor">
                                    <a:schemeClr val="tx1"/>
                                  </a:fontRef>
                                </p:style>
                              </p:cxnSp>
                              <p:cxnSp>
                                <p:nvCxnSpPr>
                                  <p:cNvPr id="127" name="374 Conector angular"/>
                                  <p:cNvCxnSpPr/>
                                  <p:nvPr/>
                                </p:nvCxnSpPr>
                                <p:spPr>
                                  <a:xfrm rot="5400000">
                                    <a:off x="203200" y="1739900"/>
                                    <a:ext cx="303726" cy="278375"/>
                                  </a:xfrm>
                                  <a:prstGeom prst="bentConnector4">
                                    <a:avLst>
                                      <a:gd name="adj1" fmla="val 17027"/>
                                      <a:gd name="adj2" fmla="val 169569"/>
                                    </a:avLst>
                                  </a:prstGeom>
                                  <a:grpFill/>
                                  <a:ln>
                                    <a:solidFill>
                                      <a:srgbClr val="306EA2"/>
                                    </a:solidFill>
                                  </a:ln>
                                </p:spPr>
                                <p:style>
                                  <a:lnRef idx="1">
                                    <a:schemeClr val="accent1"/>
                                  </a:lnRef>
                                  <a:fillRef idx="0">
                                    <a:schemeClr val="accent1"/>
                                  </a:fillRef>
                                  <a:effectRef idx="0">
                                    <a:schemeClr val="accent1"/>
                                  </a:effectRef>
                                  <a:fontRef idx="minor">
                                    <a:schemeClr val="tx1"/>
                                  </a:fontRef>
                                </p:style>
                              </p:cxnSp>
                            </p:grpSp>
                            <p:grpSp>
                              <p:nvGrpSpPr>
                                <p:cNvPr id="117" name="Grupo 116"/>
                                <p:cNvGrpSpPr/>
                                <p:nvPr/>
                              </p:nvGrpSpPr>
                              <p:grpSpPr>
                                <a:xfrm>
                                  <a:off x="0" y="0"/>
                                  <a:ext cx="1141344" cy="3636616"/>
                                  <a:chOff x="0" y="0"/>
                                  <a:chExt cx="1141344" cy="3636616"/>
                                </a:xfrm>
                                <a:grpFill/>
                              </p:grpSpPr>
                              <p:sp>
                                <p:nvSpPr>
                                  <p:cNvPr id="118" name="150 Elipse"/>
                                  <p:cNvSpPr/>
                                  <p:nvPr/>
                                </p:nvSpPr>
                                <p:spPr>
                                  <a:xfrm>
                                    <a:off x="95250" y="520700"/>
                                    <a:ext cx="900044" cy="417029"/>
                                  </a:xfrm>
                                  <a:prstGeom prst="ellipse">
                                    <a:avLst/>
                                  </a:prstGeom>
                                  <a:grpFill/>
                                  <a:ln>
                                    <a:solidFill>
                                      <a:srgbClr val="306EA2"/>
                                    </a:solidFill>
                                  </a:ln>
                                </p:spPr>
                                <p:style>
                                  <a:lnRef idx="2">
                                    <a:schemeClr val="accent1">
                                      <a:shade val="50000"/>
                                    </a:schemeClr>
                                  </a:lnRef>
                                  <a:fillRef idx="1">
                                    <a:schemeClr val="accent1"/>
                                  </a:fillRef>
                                  <a:effectRef idx="0">
                                    <a:schemeClr val="accent1"/>
                                  </a:effectRef>
                                  <a:fontRef idx="minor">
                                    <a:schemeClr val="lt1"/>
                                  </a:fontRef>
                                </p:style>
                                <p:txBody>
                                  <a:bodyPr rot="0" spcFirstLastPara="0" vert="horz" wrap="square" lIns="0" tIns="0" rIns="0" bIns="0" numCol="1" spcCol="0" rtlCol="0" fromWordArt="0" anchor="ctr" anchorCtr="0" forceAA="0" compatLnSpc="1">
                                    <a:prstTxWarp prst="textNoShape">
                                      <a:avLst/>
                                    </a:prstTxWarp>
                                    <a:normAutofit fontScale="92500" lnSpcReduction="10000"/>
                                  </a:bodyPr>
                                  <a:lstStyle/>
                                  <a:p>
                                    <a:pPr algn="ctr"/>
                                    <a:r>
                                      <a:rPr lang="es-MX" sz="600" b="1" dirty="0">
                                        <a:solidFill>
                                          <a:schemeClr val="tx1"/>
                                        </a:solidFill>
                                      </a:rPr>
                                      <a:t>Limitada infraestructura para la investigación</a:t>
                                    </a:r>
                                    <a:endParaRPr lang="es-MX" sz="600" dirty="0">
                                      <a:solidFill>
                                        <a:schemeClr val="tx1"/>
                                      </a:solidFill>
                                    </a:endParaRPr>
                                  </a:p>
                                </p:txBody>
                              </p:sp>
                              <p:sp>
                                <p:nvSpPr>
                                  <p:cNvPr id="119" name="152 Elipse"/>
                                  <p:cNvSpPr/>
                                  <p:nvPr/>
                                </p:nvSpPr>
                                <p:spPr>
                                  <a:xfrm>
                                    <a:off x="50800" y="1022350"/>
                                    <a:ext cx="900044" cy="467966"/>
                                  </a:xfrm>
                                  <a:prstGeom prst="ellipse">
                                    <a:avLst/>
                                  </a:prstGeom>
                                  <a:grpFill/>
                                  <a:ln>
                                    <a:solidFill>
                                      <a:srgbClr val="306EA2"/>
                                    </a:solidFill>
                                  </a:ln>
                                </p:spPr>
                                <p:style>
                                  <a:lnRef idx="2">
                                    <a:schemeClr val="accent1">
                                      <a:shade val="50000"/>
                                    </a:schemeClr>
                                  </a:lnRef>
                                  <a:fillRef idx="1">
                                    <a:schemeClr val="accent1"/>
                                  </a:fillRef>
                                  <a:effectRef idx="0">
                                    <a:schemeClr val="accent1"/>
                                  </a:effectRef>
                                  <a:fontRef idx="minor">
                                    <a:schemeClr val="lt1"/>
                                  </a:fontRef>
                                </p:style>
                                <p:txBody>
                                  <a:bodyPr rot="0" spcFirstLastPara="0" vert="horz" wrap="square" lIns="0" tIns="0" rIns="0" bIns="0" numCol="1" spcCol="0" rtlCol="0" fromWordArt="0" anchor="ctr" anchorCtr="0" forceAA="0" compatLnSpc="1">
                                    <a:prstTxWarp prst="textNoShape">
                                      <a:avLst/>
                                    </a:prstTxWarp>
                                    <a:normAutofit/>
                                  </a:bodyPr>
                                  <a:lstStyle/>
                                  <a:p>
                                    <a:pPr algn="ctr"/>
                                    <a:r>
                                      <a:rPr lang="es-MX" sz="600" b="1" dirty="0">
                                        <a:solidFill>
                                          <a:schemeClr val="tx1"/>
                                        </a:solidFill>
                                      </a:rPr>
                                      <a:t>Incentivos insuficientes</a:t>
                                    </a:r>
                                    <a:endParaRPr lang="es-MX" sz="600" dirty="0">
                                      <a:solidFill>
                                        <a:schemeClr val="tx1"/>
                                      </a:solidFill>
                                    </a:endParaRPr>
                                  </a:p>
                                </p:txBody>
                              </p:sp>
                              <p:sp>
                                <p:nvSpPr>
                                  <p:cNvPr id="120" name="153 Elipse"/>
                                  <p:cNvSpPr/>
                                  <p:nvPr/>
                                </p:nvSpPr>
                                <p:spPr>
                                  <a:xfrm>
                                    <a:off x="44450" y="1530350"/>
                                    <a:ext cx="900044" cy="426697"/>
                                  </a:xfrm>
                                  <a:prstGeom prst="ellipse">
                                    <a:avLst/>
                                  </a:prstGeom>
                                  <a:grpFill/>
                                  <a:ln>
                                    <a:solidFill>
                                      <a:srgbClr val="306EA2"/>
                                    </a:solidFill>
                                  </a:ln>
                                </p:spPr>
                                <p:style>
                                  <a:lnRef idx="2">
                                    <a:schemeClr val="accent1">
                                      <a:shade val="50000"/>
                                    </a:schemeClr>
                                  </a:lnRef>
                                  <a:fillRef idx="1">
                                    <a:schemeClr val="accent1"/>
                                  </a:fillRef>
                                  <a:effectRef idx="0">
                                    <a:schemeClr val="accent1"/>
                                  </a:effectRef>
                                  <a:fontRef idx="minor">
                                    <a:schemeClr val="lt1"/>
                                  </a:fontRef>
                                </p:style>
                                <p:txBody>
                                  <a:bodyPr rot="0" spcFirstLastPara="0" vert="horz" wrap="square" lIns="0" tIns="0" rIns="0" bIns="0" numCol="1" spcCol="0" rtlCol="0" fromWordArt="0" anchor="ctr" anchorCtr="0" forceAA="0" compatLnSpc="1">
                                    <a:prstTxWarp prst="textNoShape">
                                      <a:avLst/>
                                    </a:prstTxWarp>
                                    <a:normAutofit/>
                                  </a:bodyPr>
                                  <a:lstStyle/>
                                  <a:p>
                                    <a:pPr algn="ctr"/>
                                    <a:r>
                                      <a:rPr lang="es-MX" sz="600" b="1" dirty="0">
                                        <a:solidFill>
                                          <a:schemeClr val="tx1"/>
                                        </a:solidFill>
                                      </a:rPr>
                                      <a:t>Limitados recursos humanos</a:t>
                                    </a:r>
                                    <a:endParaRPr lang="es-MX" sz="600" dirty="0">
                                      <a:solidFill>
                                        <a:schemeClr val="tx1"/>
                                      </a:solidFill>
                                    </a:endParaRPr>
                                  </a:p>
                                </p:txBody>
                              </p:sp>
                              <p:sp>
                                <p:nvSpPr>
                                  <p:cNvPr id="121" name="154 Elipse"/>
                                  <p:cNvSpPr/>
                                  <p:nvPr/>
                                </p:nvSpPr>
                                <p:spPr>
                                  <a:xfrm>
                                    <a:off x="241300" y="3168650"/>
                                    <a:ext cx="900044" cy="467966"/>
                                  </a:xfrm>
                                  <a:prstGeom prst="ellipse">
                                    <a:avLst/>
                                  </a:prstGeom>
                                  <a:grpFill/>
                                  <a:ln>
                                    <a:solidFill>
                                      <a:srgbClr val="306EA2"/>
                                    </a:solidFill>
                                  </a:ln>
                                </p:spPr>
                                <p:style>
                                  <a:lnRef idx="2">
                                    <a:schemeClr val="accent1">
                                      <a:shade val="50000"/>
                                    </a:schemeClr>
                                  </a:lnRef>
                                  <a:fillRef idx="1">
                                    <a:schemeClr val="accent1"/>
                                  </a:fillRef>
                                  <a:effectRef idx="0">
                                    <a:schemeClr val="accent1"/>
                                  </a:effectRef>
                                  <a:fontRef idx="minor">
                                    <a:schemeClr val="lt1"/>
                                  </a:fontRef>
                                </p:style>
                                <p:txBody>
                                  <a:bodyPr rot="0" spcFirstLastPara="0" vert="horz" wrap="square" lIns="0" tIns="0" rIns="0" bIns="0" numCol="1" spcCol="0" rtlCol="0" fromWordArt="0" anchor="ctr" anchorCtr="0" forceAA="0" compatLnSpc="1">
                                    <a:prstTxWarp prst="textNoShape">
                                      <a:avLst/>
                                    </a:prstTxWarp>
                                    <a:noAutofit/>
                                  </a:bodyPr>
                                  <a:lstStyle/>
                                  <a:p>
                                    <a:pPr algn="ctr"/>
                                    <a:r>
                                      <a:rPr lang="es-MX" sz="500" b="1" dirty="0">
                                        <a:solidFill>
                                          <a:schemeClr val="tx1"/>
                                        </a:solidFill>
                                      </a:rPr>
                                      <a:t>Diferencias salariales sectoriales en para cada nivel de investigador</a:t>
                                    </a:r>
                                    <a:endParaRPr lang="es-MX" sz="500" dirty="0">
                                      <a:solidFill>
                                        <a:schemeClr val="tx1"/>
                                      </a:solidFill>
                                    </a:endParaRPr>
                                  </a:p>
                                </p:txBody>
                              </p:sp>
                              <p:sp>
                                <p:nvSpPr>
                                  <p:cNvPr id="122" name="157 Elipse"/>
                                  <p:cNvSpPr/>
                                  <p:nvPr/>
                                </p:nvSpPr>
                                <p:spPr>
                                  <a:xfrm>
                                    <a:off x="215900" y="2063750"/>
                                    <a:ext cx="900044" cy="400587"/>
                                  </a:xfrm>
                                  <a:prstGeom prst="ellipse">
                                    <a:avLst/>
                                  </a:prstGeom>
                                  <a:grpFill/>
                                  <a:ln>
                                    <a:solidFill>
                                      <a:srgbClr val="306EA2"/>
                                    </a:solidFill>
                                    <a:prstDash val="sysDash"/>
                                  </a:ln>
                                </p:spPr>
                                <p:style>
                                  <a:lnRef idx="2">
                                    <a:schemeClr val="accent1">
                                      <a:shade val="50000"/>
                                    </a:schemeClr>
                                  </a:lnRef>
                                  <a:fillRef idx="1">
                                    <a:schemeClr val="accent1"/>
                                  </a:fillRef>
                                  <a:effectRef idx="0">
                                    <a:schemeClr val="accent1"/>
                                  </a:effectRef>
                                  <a:fontRef idx="minor">
                                    <a:schemeClr val="lt1"/>
                                  </a:fontRef>
                                </p:style>
                                <p:txBody>
                                  <a:bodyPr rot="0" spcFirstLastPara="0" vert="horz" wrap="square" lIns="0" tIns="0" rIns="0" bIns="0" numCol="1" spcCol="0" rtlCol="0" fromWordArt="0" anchor="ctr" anchorCtr="0" forceAA="0" compatLnSpc="1">
                                    <a:prstTxWarp prst="textNoShape">
                                      <a:avLst/>
                                    </a:prstTxWarp>
                                    <a:normAutofit fontScale="92500" lnSpcReduction="10000"/>
                                  </a:bodyPr>
                                  <a:lstStyle/>
                                  <a:p>
                                    <a:pPr algn="ctr"/>
                                    <a:r>
                                      <a:rPr lang="es-MX" sz="600" b="1" dirty="0">
                                        <a:solidFill>
                                          <a:schemeClr val="tx1"/>
                                        </a:solidFill>
                                      </a:rPr>
                                      <a:t>Insuficientes plazas de investigadores y técnicos</a:t>
                                    </a:r>
                                    <a:endParaRPr lang="es-MX" sz="600" dirty="0">
                                      <a:solidFill>
                                        <a:schemeClr val="tx1"/>
                                      </a:solidFill>
                                    </a:endParaRPr>
                                  </a:p>
                                </p:txBody>
                              </p:sp>
                              <p:sp>
                                <p:nvSpPr>
                                  <p:cNvPr id="123" name="158 Rectángulo"/>
                                  <p:cNvSpPr/>
                                  <p:nvPr/>
                                </p:nvSpPr>
                                <p:spPr>
                                  <a:xfrm>
                                    <a:off x="0" y="0"/>
                                    <a:ext cx="1080053" cy="468018"/>
                                  </a:xfrm>
                                  <a:prstGeom prst="rect">
                                    <a:avLst/>
                                  </a:prstGeom>
                                  <a:grpFill/>
                                  <a:ln>
                                    <a:solidFill>
                                      <a:srgbClr val="306EA2"/>
                                    </a:solidFill>
                                  </a:ln>
                                </p:spPr>
                                <p:style>
                                  <a:lnRef idx="2">
                                    <a:schemeClr val="accent1">
                                      <a:shade val="50000"/>
                                    </a:schemeClr>
                                  </a:lnRef>
                                  <a:fillRef idx="1">
                                    <a:schemeClr val="accent1"/>
                                  </a:fillRef>
                                  <a:effectRef idx="0">
                                    <a:schemeClr val="accent1"/>
                                  </a:effectRef>
                                  <a:fontRef idx="minor">
                                    <a:schemeClr val="lt1"/>
                                  </a:fontRef>
                                </p:style>
                                <p:txBody>
                                  <a:bodyPr rot="0" spcFirstLastPara="0" vert="horz" wrap="square" lIns="0" tIns="0" rIns="0" bIns="0" numCol="1" spcCol="0" rtlCol="0" fromWordArt="0" anchor="ctr" anchorCtr="0" forceAA="0" compatLnSpc="1">
                                    <a:prstTxWarp prst="textNoShape">
                                      <a:avLst/>
                                    </a:prstTxWarp>
                                    <a:normAutofit/>
                                  </a:bodyPr>
                                  <a:lstStyle/>
                                  <a:p>
                                    <a:pPr algn="ctr"/>
                                    <a:r>
                                      <a:rPr lang="es-MX" sz="650" b="1" dirty="0">
                                        <a:solidFill>
                                          <a:schemeClr val="tx1"/>
                                        </a:solidFill>
                                      </a:rPr>
                                      <a:t>Condiciones adversas para desarrollar la investigación </a:t>
                                    </a:r>
                                    <a:r>
                                      <a:rPr lang="es-MX" sz="650" b="1">
                                        <a:solidFill>
                                          <a:schemeClr val="tx1"/>
                                        </a:solidFill>
                                      </a:rPr>
                                      <a:t>científica para la salud</a:t>
                                    </a:r>
                                    <a:endParaRPr lang="es-MX" sz="650" dirty="0">
                                      <a:solidFill>
                                        <a:schemeClr val="tx1"/>
                                      </a:solidFill>
                                    </a:endParaRPr>
                                  </a:p>
                                </p:txBody>
                              </p:sp>
                            </p:grpSp>
                          </p:grpSp>
                        </p:grpSp>
                        <p:grpSp>
                          <p:nvGrpSpPr>
                            <p:cNvPr id="111" name="Grupo 110"/>
                            <p:cNvGrpSpPr/>
                            <p:nvPr/>
                          </p:nvGrpSpPr>
                          <p:grpSpPr>
                            <a:xfrm>
                              <a:off x="3479575" y="5610"/>
                              <a:ext cx="1080053" cy="1180412"/>
                              <a:chOff x="618569" y="0"/>
                              <a:chExt cx="1080053" cy="1180412"/>
                            </a:xfrm>
                            <a:grpFill/>
                          </p:grpSpPr>
                          <p:sp>
                            <p:nvSpPr>
                              <p:cNvPr id="112" name="160 Rectángulo"/>
                              <p:cNvSpPr/>
                              <p:nvPr/>
                            </p:nvSpPr>
                            <p:spPr>
                              <a:xfrm>
                                <a:off x="618569" y="0"/>
                                <a:ext cx="1080053" cy="498904"/>
                              </a:xfrm>
                              <a:prstGeom prst="rect">
                                <a:avLst/>
                              </a:prstGeom>
                              <a:grpFill/>
                              <a:ln>
                                <a:solidFill>
                                  <a:srgbClr val="306EA2"/>
                                </a:solidFill>
                              </a:ln>
                            </p:spPr>
                            <p:style>
                              <a:lnRef idx="2">
                                <a:schemeClr val="accent1">
                                  <a:shade val="50000"/>
                                </a:schemeClr>
                              </a:lnRef>
                              <a:fillRef idx="1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lt1"/>
                              </a:fontRef>
                            </p:style>
                            <p:txBody>
                              <a:bodyPr rot="0" spcFirstLastPara="0" vert="horz" wrap="square" lIns="0" tIns="0" rIns="0" bIns="0" numCol="1" spcCol="0" rtlCol="0" fromWordArt="0" anchor="ctr" anchorCtr="0" forceAA="0" compatLnSpc="1">
                                <a:prstTxWarp prst="textNoShape">
                                  <a:avLst/>
                                </a:prstTxWarp>
                                <a:normAutofit/>
                              </a:bodyPr>
                              <a:lstStyle/>
                              <a:p>
                                <a:pPr algn="ctr"/>
                                <a:r>
                                  <a:rPr lang="es-MX" sz="650" b="1" dirty="0">
                                    <a:solidFill>
                                      <a:schemeClr val="tx1"/>
                                    </a:solidFill>
                                  </a:rPr>
                                  <a:t>Entorno cambiante en el enfoque de prioridades de investigación para la salud</a:t>
                                </a:r>
                                <a:endParaRPr lang="es-MX" sz="650" dirty="0">
                                  <a:solidFill>
                                    <a:schemeClr val="tx1"/>
                                  </a:solidFill>
                                </a:endParaRPr>
                              </a:p>
                            </p:txBody>
                          </p:sp>
                          <p:sp>
                            <p:nvSpPr>
                              <p:cNvPr id="113" name="165 Elipse"/>
                              <p:cNvSpPr/>
                              <p:nvPr/>
                            </p:nvSpPr>
                            <p:spPr>
                              <a:xfrm>
                                <a:off x="673156" y="580675"/>
                                <a:ext cx="1025466" cy="599737"/>
                              </a:xfrm>
                              <a:prstGeom prst="ellipse">
                                <a:avLst/>
                              </a:prstGeom>
                              <a:grpFill/>
                              <a:ln>
                                <a:solidFill>
                                  <a:srgbClr val="306EA2"/>
                                </a:solidFill>
                              </a:ln>
                            </p:spPr>
                            <p:style>
                              <a:lnRef idx="2">
                                <a:schemeClr val="accent1">
                                  <a:shade val="50000"/>
                                </a:schemeClr>
                              </a:lnRef>
                              <a:fillRef idx="1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lt1"/>
                              </a:fontRef>
                            </p:style>
                            <p:txBody>
                              <a:bodyPr rot="0" spcFirstLastPara="0" vert="horz" wrap="square" lIns="0" tIns="0" rIns="0" bIns="0" numCol="1" spcCol="0" rtlCol="0" fromWordArt="0" anchor="ctr" anchorCtr="0" forceAA="0" compatLnSpc="1">
                                <a:prstTxWarp prst="textNoShape">
                                  <a:avLst/>
                                </a:prstTxWarp>
                                <a:noAutofit/>
                              </a:bodyPr>
                              <a:lstStyle/>
                              <a:p>
                                <a:pPr algn="ctr"/>
                                <a:r>
                                  <a:rPr lang="es-MX" sz="550" b="1" dirty="0">
                                    <a:solidFill>
                                      <a:schemeClr val="tx1"/>
                                    </a:solidFill>
                                  </a:rPr>
                                  <a:t>Abordaje inadecuado de los cambios permanentes en el proceso de salud enfermedad</a:t>
                                </a:r>
                                <a:endParaRPr lang="es-MX" sz="550" dirty="0">
                                  <a:solidFill>
                                    <a:schemeClr val="tx1"/>
                                  </a:solidFill>
                                </a:endParaRPr>
                              </a:p>
                            </p:txBody>
                          </p:sp>
                        </p:grpSp>
                        <p:grpSp>
                          <p:nvGrpSpPr>
                            <p:cNvPr id="96" name="Grupo 95"/>
                            <p:cNvGrpSpPr/>
                            <p:nvPr/>
                          </p:nvGrpSpPr>
                          <p:grpSpPr>
                            <a:xfrm>
                              <a:off x="5755671" y="11220"/>
                              <a:ext cx="1194501" cy="1962656"/>
                              <a:chOff x="0" y="0"/>
                              <a:chExt cx="1194501" cy="1962656"/>
                            </a:xfrm>
                            <a:grpFill/>
                          </p:grpSpPr>
                          <p:cxnSp>
                            <p:nvCxnSpPr>
                              <p:cNvPr id="105" name="413 Conector angular"/>
                              <p:cNvCxnSpPr/>
                              <p:nvPr/>
                            </p:nvCxnSpPr>
                            <p:spPr>
                              <a:xfrm rot="5400000">
                                <a:off x="134635" y="560981"/>
                                <a:ext cx="467494" cy="345347"/>
                              </a:xfrm>
                              <a:prstGeom prst="bentConnector4">
                                <a:avLst>
                                  <a:gd name="adj1" fmla="val 24975"/>
                                  <a:gd name="adj2" fmla="val 155158"/>
                                </a:avLst>
                              </a:prstGeom>
                              <a:grpFill/>
                              <a:ln>
                                <a:solidFill>
                                  <a:srgbClr val="306EA2"/>
                                </a:solidFill>
                              </a:ln>
                            </p:spPr>
                            <p:style>
                              <a:lnRef idx="1">
                                <a:schemeClr val="accent1"/>
                              </a:lnRef>
                              <a:fillRef idx="0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tx1"/>
                              </a:fontRef>
                            </p:style>
                          </p:cxnSp>
                          <p:grpSp>
                            <p:nvGrpSpPr>
                              <p:cNvPr id="106" name="Grupo 105"/>
                              <p:cNvGrpSpPr/>
                              <p:nvPr/>
                            </p:nvGrpSpPr>
                            <p:grpSpPr>
                              <a:xfrm>
                                <a:off x="0" y="0"/>
                                <a:ext cx="1194501" cy="1962656"/>
                                <a:chOff x="0" y="0"/>
                                <a:chExt cx="1194501" cy="1962656"/>
                              </a:xfrm>
                              <a:grpFill/>
                            </p:grpSpPr>
                            <p:sp>
                              <p:nvSpPr>
                                <p:cNvPr id="107" name="162 Rectángulo"/>
                                <p:cNvSpPr/>
                                <p:nvPr/>
                              </p:nvSpPr>
                              <p:spPr>
                                <a:xfrm>
                                  <a:off x="0" y="0"/>
                                  <a:ext cx="1080053" cy="498904"/>
                                </a:xfrm>
                                <a:prstGeom prst="rect">
                                  <a:avLst/>
                                </a:prstGeom>
                                <a:grpFill/>
                                <a:ln>
                                  <a:solidFill>
                                    <a:srgbClr val="306EA2"/>
                                  </a:solidFill>
                                </a:ln>
                              </p:spPr>
                              <p:style>
                                <a:lnRef idx="2">
                                  <a:schemeClr val="accent1">
                                    <a:shade val="50000"/>
                                  </a:schemeClr>
                                </a:lnRef>
                                <a:fillRef idx="1">
                                  <a:schemeClr val="accent1"/>
                                </a:fillRef>
                                <a:effectRef idx="0">
                                  <a:schemeClr val="accent1"/>
                                </a:effectRef>
                                <a:fontRef idx="minor">
                                  <a:schemeClr val="lt1"/>
                                </a:fontRef>
                              </p:style>
                              <p:txBody>
                                <a:bodyPr rot="0" spcFirstLastPara="0" vert="horz" wrap="square" lIns="0" tIns="0" rIns="0" bIns="0" numCol="1" spcCol="0" rtlCol="0" fromWordArt="0" anchor="ctr" anchorCtr="0" forceAA="0" compatLnSpc="1">
                                  <a:prstTxWarp prst="textNoShape">
                                    <a:avLst/>
                                  </a:prstTxWarp>
                                  <a:normAutofit/>
                                </a:bodyPr>
                                <a:lstStyle/>
                                <a:p>
                                  <a:pPr algn="ctr"/>
                                  <a:r>
                                    <a:rPr lang="es-MX" sz="650" b="1" dirty="0">
                                      <a:solidFill>
                                        <a:schemeClr val="tx1"/>
                                      </a:solidFill>
                                    </a:rPr>
                                    <a:t>Insuficiente enfoque interdisciplinario de la investigación para la salud</a:t>
                                  </a:r>
                                  <a:endParaRPr lang="es-MX" sz="650" dirty="0">
                                    <a:solidFill>
                                      <a:schemeClr val="tx1"/>
                                    </a:solidFill>
                                  </a:endParaRPr>
                                </a:p>
                              </p:txBody>
                            </p:sp>
                            <p:sp>
                              <p:nvSpPr>
                                <p:cNvPr id="108" name="169 Elipse"/>
                                <p:cNvSpPr/>
                                <p:nvPr/>
                              </p:nvSpPr>
                              <p:spPr>
                                <a:xfrm>
                                  <a:off x="235612" y="1396843"/>
                                  <a:ext cx="958889" cy="565813"/>
                                </a:xfrm>
                                <a:prstGeom prst="ellipse">
                                  <a:avLst/>
                                </a:prstGeom>
                                <a:grpFill/>
                                <a:ln>
                                  <a:solidFill>
                                    <a:srgbClr val="306EA2"/>
                                  </a:solidFill>
                                </a:ln>
                              </p:spPr>
                              <p:style>
                                <a:lnRef idx="2">
                                  <a:schemeClr val="accent1">
                                    <a:shade val="50000"/>
                                  </a:schemeClr>
                                </a:lnRef>
                                <a:fillRef idx="1">
                                  <a:schemeClr val="accent1"/>
                                </a:fillRef>
                                <a:effectRef idx="0">
                                  <a:schemeClr val="accent1"/>
                                </a:effectRef>
                                <a:fontRef idx="minor">
                                  <a:schemeClr val="lt1"/>
                                </a:fontRef>
                              </p:style>
                              <p:txBody>
                                <a:bodyPr rot="0" spcFirstLastPara="0" vert="horz" wrap="square" lIns="0" tIns="0" rIns="0" bIns="0" numCol="1" spcCol="0" rtlCol="0" fromWordArt="0" anchor="ctr" anchorCtr="0" forceAA="0" compatLnSpc="1">
                                  <a:prstTxWarp prst="textNoShape">
                                    <a:avLst/>
                                  </a:prstTxWarp>
                                  <a:noAutofit/>
                                </a:bodyPr>
                                <a:lstStyle/>
                                <a:p>
                                  <a:pPr algn="ctr"/>
                                  <a:r>
                                    <a:rPr lang="es-MX" sz="500" b="1" dirty="0">
                                      <a:solidFill>
                                        <a:schemeClr val="tx1"/>
                                      </a:solidFill>
                                    </a:rPr>
                                    <a:t>Insuficiente vinculación con los programas de atención médica y de formación de recursos humanos </a:t>
                                  </a:r>
                                  <a:endParaRPr lang="es-MX" sz="500" dirty="0">
                                    <a:solidFill>
                                      <a:schemeClr val="tx1"/>
                                    </a:solidFill>
                                  </a:endParaRPr>
                                </a:p>
                              </p:txBody>
                            </p:sp>
                            <p:sp>
                              <p:nvSpPr>
                                <p:cNvPr id="109" name="170 Elipse"/>
                                <p:cNvSpPr/>
                                <p:nvPr/>
                              </p:nvSpPr>
                              <p:spPr>
                                <a:xfrm>
                                  <a:off x="196342" y="706837"/>
                                  <a:ext cx="998159" cy="548491"/>
                                </a:xfrm>
                                <a:prstGeom prst="ellipse">
                                  <a:avLst/>
                                </a:prstGeom>
                                <a:grpFill/>
                                <a:ln>
                                  <a:solidFill>
                                    <a:srgbClr val="306EA2"/>
                                  </a:solidFill>
                                </a:ln>
                              </p:spPr>
                              <p:style>
                                <a:lnRef idx="2">
                                  <a:schemeClr val="accent1">
                                    <a:shade val="50000"/>
                                  </a:schemeClr>
                                </a:lnRef>
                                <a:fillRef idx="1">
                                  <a:schemeClr val="accent1"/>
                                </a:fillRef>
                                <a:effectRef idx="0">
                                  <a:schemeClr val="accent1"/>
                                </a:effectRef>
                                <a:fontRef idx="minor">
                                  <a:schemeClr val="lt1"/>
                                </a:fontRef>
                              </p:style>
                              <p:txBody>
                                <a:bodyPr rot="0" spcFirstLastPara="0" vert="horz" wrap="square" lIns="0" tIns="0" rIns="0" bIns="0" numCol="1" spcCol="0" rtlCol="0" fromWordArt="0" anchor="ctr" anchorCtr="0" forceAA="0" compatLnSpc="1">
                                  <a:prstTxWarp prst="textNoShape">
                                    <a:avLst/>
                                  </a:prstTxWarp>
                                  <a:noAutofit/>
                                </a:bodyPr>
                                <a:lstStyle/>
                                <a:p>
                                  <a:pPr algn="ctr"/>
                                  <a:r>
                                    <a:rPr lang="es-MX" sz="500" b="1" dirty="0">
                                      <a:solidFill>
                                        <a:schemeClr val="tx1"/>
                                      </a:solidFill>
                                    </a:rPr>
                                    <a:t>Insuficiente conjunción de la investigación biomédica, clínica, epidemiológica, tecnológica, social y de servicios de salud</a:t>
                                  </a:r>
                                  <a:endParaRPr lang="es-MX" sz="500" dirty="0">
                                    <a:solidFill>
                                      <a:schemeClr val="tx1"/>
                                    </a:solidFill>
                                  </a:endParaRPr>
                                </a:p>
                              </p:txBody>
                            </p:sp>
                          </p:grpSp>
                        </p:grpSp>
                        <p:grpSp>
                          <p:nvGrpSpPr>
                            <p:cNvPr id="99" name="Grupo 98"/>
                            <p:cNvGrpSpPr/>
                            <p:nvPr/>
                          </p:nvGrpSpPr>
                          <p:grpSpPr>
                            <a:xfrm>
                              <a:off x="7040319" y="0"/>
                              <a:ext cx="1118827" cy="1819932"/>
                              <a:chOff x="0" y="0"/>
                              <a:chExt cx="1118827" cy="1819932"/>
                            </a:xfrm>
                            <a:grpFill/>
                          </p:grpSpPr>
                          <p:cxnSp>
                            <p:nvCxnSpPr>
                              <p:cNvPr id="100" name="302 Conector angular"/>
                              <p:cNvCxnSpPr/>
                              <p:nvPr/>
                            </p:nvCxnSpPr>
                            <p:spPr>
                              <a:xfrm rot="5400000">
                                <a:off x="-165489" y="883546"/>
                                <a:ext cx="1088825" cy="320898"/>
                              </a:xfrm>
                              <a:prstGeom prst="bentConnector4">
                                <a:avLst>
                                  <a:gd name="adj1" fmla="val 13363"/>
                                  <a:gd name="adj2" fmla="val 135617"/>
                                </a:avLst>
                              </a:prstGeom>
                              <a:grpFill/>
                              <a:ln>
                                <a:solidFill>
                                  <a:srgbClr val="306EA2"/>
                                </a:solidFill>
                              </a:ln>
                            </p:spPr>
                            <p:style>
                              <a:lnRef idx="1">
                                <a:schemeClr val="accent1"/>
                              </a:lnRef>
                              <a:fillRef idx="0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tx1"/>
                              </a:fontRef>
                            </p:style>
                          </p:cxnSp>
                          <p:grpSp>
                            <p:nvGrpSpPr>
                              <p:cNvPr id="101" name="Grupo 100"/>
                              <p:cNvGrpSpPr/>
                              <p:nvPr/>
                            </p:nvGrpSpPr>
                            <p:grpSpPr>
                              <a:xfrm>
                                <a:off x="0" y="0"/>
                                <a:ext cx="1118827" cy="1819932"/>
                                <a:chOff x="0" y="0"/>
                                <a:chExt cx="1118827" cy="1819932"/>
                              </a:xfrm>
                              <a:grpFill/>
                            </p:grpSpPr>
                            <p:sp>
                              <p:nvSpPr>
                                <p:cNvPr id="102" name="164 Rectángulo"/>
                                <p:cNvSpPr/>
                                <p:nvPr/>
                              </p:nvSpPr>
                              <p:spPr>
                                <a:xfrm>
                                  <a:off x="0" y="0"/>
                                  <a:ext cx="1080053" cy="498904"/>
                                </a:xfrm>
                                <a:prstGeom prst="rect">
                                  <a:avLst/>
                                </a:prstGeom>
                                <a:grpFill/>
                                <a:ln>
                                  <a:solidFill>
                                    <a:srgbClr val="306EA2"/>
                                  </a:solidFill>
                                </a:ln>
                              </p:spPr>
                              <p:style>
                                <a:lnRef idx="2">
                                  <a:schemeClr val="accent1">
                                    <a:shade val="50000"/>
                                  </a:schemeClr>
                                </a:lnRef>
                                <a:fillRef idx="1">
                                  <a:schemeClr val="accent1"/>
                                </a:fillRef>
                                <a:effectRef idx="0">
                                  <a:schemeClr val="accent1"/>
                                </a:effectRef>
                                <a:fontRef idx="minor">
                                  <a:schemeClr val="lt1"/>
                                </a:fontRef>
                              </p:style>
                              <p:txBody>
                                <a:bodyPr rot="0" spcFirstLastPara="0" vert="horz" wrap="square" lIns="0" tIns="0" rIns="0" bIns="0" numCol="1" spcCol="0" rtlCol="0" fromWordArt="0" anchor="ctr" anchorCtr="0" forceAA="0" compatLnSpc="1">
                                  <a:prstTxWarp prst="textNoShape">
                                    <a:avLst/>
                                  </a:prstTxWarp>
                                  <a:normAutofit/>
                                </a:bodyPr>
                                <a:lstStyle/>
                                <a:p>
                                  <a:pPr algn="ctr"/>
                                  <a:r>
                                    <a:rPr lang="es-MX" sz="650" b="1" dirty="0">
                                      <a:solidFill>
                                        <a:schemeClr val="tx1"/>
                                      </a:solidFill>
                                    </a:rPr>
                                    <a:t>Centralización y concentración de la investigación para la salud</a:t>
                                  </a:r>
                                  <a:endParaRPr lang="es-MX" sz="650" dirty="0">
                                    <a:solidFill>
                                      <a:schemeClr val="tx1"/>
                                    </a:solidFill>
                                  </a:endParaRPr>
                                </a:p>
                              </p:txBody>
                            </p:sp>
                            <p:sp>
                              <p:nvSpPr>
                                <p:cNvPr id="103" name="171 Elipse"/>
                                <p:cNvSpPr/>
                                <p:nvPr/>
                              </p:nvSpPr>
                              <p:spPr>
                                <a:xfrm>
                                  <a:off x="218783" y="718057"/>
                                  <a:ext cx="900044" cy="467966"/>
                                </a:xfrm>
                                <a:prstGeom prst="ellipse">
                                  <a:avLst/>
                                </a:prstGeom>
                                <a:grpFill/>
                                <a:ln>
                                  <a:solidFill>
                                    <a:srgbClr val="306EA2"/>
                                  </a:solidFill>
                                </a:ln>
                              </p:spPr>
                              <p:style>
                                <a:lnRef idx="2">
                                  <a:schemeClr val="accent1">
                                    <a:shade val="50000"/>
                                  </a:schemeClr>
                                </a:lnRef>
                                <a:fillRef idx="1">
                                  <a:schemeClr val="accent1"/>
                                </a:fillRef>
                                <a:effectRef idx="0">
                                  <a:schemeClr val="accent1"/>
                                </a:effectRef>
                                <a:fontRef idx="minor">
                                  <a:schemeClr val="lt1"/>
                                </a:fontRef>
                              </p:style>
                              <p:txBody>
                                <a:bodyPr rot="0" spcFirstLastPara="0" vert="horz" wrap="square" lIns="0" tIns="0" rIns="0" bIns="0" numCol="1" spcCol="0" rtlCol="0" fromWordArt="0" anchor="ctr" anchorCtr="0" forceAA="0" compatLnSpc="1">
                                  <a:prstTxWarp prst="textNoShape">
                                    <a:avLst/>
                                  </a:prstTxWarp>
                                  <a:normAutofit lnSpcReduction="10000"/>
                                </a:bodyPr>
                                <a:lstStyle/>
                                <a:p>
                                  <a:pPr algn="ctr"/>
                                  <a:r>
                                    <a:rPr lang="es-MX" sz="500" b="1" dirty="0">
                                      <a:solidFill>
                                        <a:schemeClr val="tx1"/>
                                      </a:solidFill>
                                    </a:rPr>
                                    <a:t>Insuficiente colaboración de expertos para atención de problemas regionales de salud</a:t>
                                  </a:r>
                                  <a:endParaRPr lang="es-MX" sz="500" dirty="0">
                                    <a:solidFill>
                                      <a:schemeClr val="tx1"/>
                                    </a:solidFill>
                                  </a:endParaRPr>
                                </a:p>
                              </p:txBody>
                            </p:sp>
                            <p:sp>
                              <p:nvSpPr>
                                <p:cNvPr id="104" name="173 Elipse"/>
                                <p:cNvSpPr/>
                                <p:nvPr/>
                              </p:nvSpPr>
                              <p:spPr>
                                <a:xfrm>
                                  <a:off x="218783" y="1351966"/>
                                  <a:ext cx="900044" cy="467966"/>
                                </a:xfrm>
                                <a:prstGeom prst="ellipse">
                                  <a:avLst/>
                                </a:prstGeom>
                                <a:grpFill/>
                                <a:ln>
                                  <a:solidFill>
                                    <a:srgbClr val="306EA2"/>
                                  </a:solidFill>
                                </a:ln>
                              </p:spPr>
                              <p:style>
                                <a:lnRef idx="2">
                                  <a:schemeClr val="accent1">
                                    <a:shade val="50000"/>
                                  </a:schemeClr>
                                </a:lnRef>
                                <a:fillRef idx="1">
                                  <a:schemeClr val="accent1"/>
                                </a:fillRef>
                                <a:effectRef idx="0">
                                  <a:schemeClr val="accent1"/>
                                </a:effectRef>
                                <a:fontRef idx="minor">
                                  <a:schemeClr val="lt1"/>
                                </a:fontRef>
                              </p:style>
                              <p:txBody>
                                <a:bodyPr rot="0" spcFirstLastPara="0" vert="horz" wrap="square" lIns="0" tIns="0" rIns="0" bIns="0" numCol="1" spcCol="0" rtlCol="0" fromWordArt="0" anchor="ctr" anchorCtr="0" forceAA="0" compatLnSpc="1">
                                  <a:prstTxWarp prst="textNoShape">
                                    <a:avLst/>
                                  </a:prstTxWarp>
                                  <a:noAutofit/>
                                </a:bodyPr>
                                <a:lstStyle/>
                                <a:p>
                                  <a:pPr algn="ctr"/>
                                  <a:r>
                                    <a:rPr lang="es-MX" sz="500" b="1" dirty="0">
                                      <a:solidFill>
                                        <a:schemeClr val="tx1"/>
                                      </a:solidFill>
                                    </a:rPr>
                                    <a:t>Escasa participación de gobiernos y organismos estatales</a:t>
                                  </a:r>
                                  <a:endParaRPr lang="es-MX" sz="500" dirty="0">
                                    <a:solidFill>
                                      <a:schemeClr val="tx1"/>
                                    </a:solidFill>
                                  </a:endParaRPr>
                                </a:p>
                              </p:txBody>
                            </p:sp>
                          </p:grpSp>
                        </p:grpSp>
                      </p:grpSp>
                    </p:grpSp>
                  </p:grpSp>
                  <p:cxnSp>
                    <p:nvCxnSpPr>
                      <p:cNvPr id="88" name="Conector angular 87"/>
                      <p:cNvCxnSpPr>
                        <a:stCxn id="89" idx="2"/>
                        <a:endCxn id="136" idx="0"/>
                      </p:cNvCxnSpPr>
                      <p:nvPr/>
                    </p:nvCxnSpPr>
                    <p:spPr>
                      <a:xfrm rot="5400000">
                        <a:off x="2701207" y="230141"/>
                        <a:ext cx="148288" cy="3535564"/>
                      </a:xfrm>
                      <a:prstGeom prst="bentConnector3">
                        <a:avLst/>
                      </a:prstGeom>
                      <a:grpFill/>
                      <a:ln>
                        <a:solidFill>
                          <a:srgbClr val="306EA2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cxnSp>
                  <p:nvCxnSpPr>
                    <p:cNvPr id="86" name="Conector angular 85"/>
                    <p:cNvCxnSpPr>
                      <a:stCxn id="123" idx="0"/>
                      <a:endCxn id="89" idx="2"/>
                    </p:cNvCxnSpPr>
                    <p:nvPr/>
                  </p:nvCxnSpPr>
                  <p:spPr>
                    <a:xfrm rot="5400000" flipH="1" flipV="1">
                      <a:off x="3388406" y="922951"/>
                      <a:ext cx="153898" cy="2155554"/>
                    </a:xfrm>
                    <a:prstGeom prst="bentConnector3">
                      <a:avLst/>
                    </a:prstGeom>
                    <a:grpFill/>
                    <a:ln>
                      <a:solidFill>
                        <a:srgbClr val="306EA2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cxnSp>
                <p:nvCxnSpPr>
                  <p:cNvPr id="82" name="Conector angular 81"/>
                  <p:cNvCxnSpPr>
                    <a:stCxn id="89" idx="2"/>
                    <a:endCxn id="102" idx="0"/>
                  </p:cNvCxnSpPr>
                  <p:nvPr/>
                </p:nvCxnSpPr>
                <p:spPr>
                  <a:xfrm rot="16200000" flipH="1">
                    <a:off x="6226962" y="239949"/>
                    <a:ext cx="137069" cy="3504729"/>
                  </a:xfrm>
                  <a:prstGeom prst="bentConnector3">
                    <a:avLst/>
                  </a:prstGeom>
                  <a:grpFill/>
                  <a:ln>
                    <a:solidFill>
                      <a:srgbClr val="306EA2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80" name="Conector angular 79"/>
                <p:cNvCxnSpPr>
                  <a:stCxn id="108" idx="2"/>
                </p:cNvCxnSpPr>
                <p:nvPr/>
              </p:nvCxnSpPr>
              <p:spPr>
                <a:xfrm rot="10800000">
                  <a:off x="6228185" y="2708920"/>
                  <a:ext cx="230619" cy="1042763"/>
                </a:xfrm>
                <a:prstGeom prst="bentConnector2">
                  <a:avLst/>
                </a:prstGeom>
                <a:grpFill/>
                <a:ln>
                  <a:solidFill>
                    <a:srgbClr val="306EA2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76" name="Conector angular 75"/>
              <p:cNvCxnSpPr>
                <a:stCxn id="112" idx="0"/>
                <a:endCxn id="89" idx="2"/>
              </p:cNvCxnSpPr>
              <p:nvPr/>
            </p:nvCxnSpPr>
            <p:spPr>
              <a:xfrm rot="5400000" flipH="1" flipV="1">
                <a:off x="4621132" y="3267728"/>
                <a:ext cx="122051" cy="59309"/>
              </a:xfrm>
              <a:prstGeom prst="bentConnector3">
                <a:avLst/>
              </a:prstGeom>
              <a:grpFill/>
              <a:ln>
                <a:solidFill>
                  <a:srgbClr val="306EA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74" name="Conector angular 73"/>
            <p:cNvCxnSpPr>
              <a:stCxn id="107" idx="0"/>
              <a:endCxn id="64" idx="2"/>
            </p:cNvCxnSpPr>
            <p:nvPr/>
          </p:nvCxnSpPr>
          <p:spPr>
            <a:xfrm rot="16200000" flipV="1">
              <a:off x="5819747" y="2119944"/>
              <a:ext cx="135327" cy="2351197"/>
            </a:xfrm>
            <a:prstGeom prst="bentConnector3">
              <a:avLst/>
            </a:prstGeom>
            <a:grpFill/>
            <a:ln>
              <a:solidFill>
                <a:srgbClr val="306EA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43" name="Conector recto 142"/>
          <p:cNvCxnSpPr/>
          <p:nvPr/>
        </p:nvCxnSpPr>
        <p:spPr>
          <a:xfrm flipV="1">
            <a:off x="1773741" y="4994588"/>
            <a:ext cx="123002" cy="25412"/>
          </a:xfrm>
          <a:prstGeom prst="line">
            <a:avLst/>
          </a:prstGeom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Conector recto de flecha 2"/>
          <p:cNvCxnSpPr/>
          <p:nvPr/>
        </p:nvCxnSpPr>
        <p:spPr>
          <a:xfrm>
            <a:off x="4648298" y="3860450"/>
            <a:ext cx="801" cy="74703"/>
          </a:xfrm>
          <a:prstGeom prst="straightConnector1">
            <a:avLst/>
          </a:prstGeom>
          <a:grpFill/>
          <a:ln>
            <a:solidFill>
              <a:srgbClr val="306EA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Conector angular 125"/>
          <p:cNvCxnSpPr>
            <a:stCxn id="45" idx="4"/>
            <a:endCxn id="68" idx="0"/>
          </p:cNvCxnSpPr>
          <p:nvPr/>
        </p:nvCxnSpPr>
        <p:spPr>
          <a:xfrm rot="16200000" flipH="1">
            <a:off x="6551860" y="1802983"/>
            <a:ext cx="123308" cy="250634"/>
          </a:xfrm>
          <a:prstGeom prst="bent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4" name="Imagen 14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64760" y="32658"/>
            <a:ext cx="1800200" cy="5060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9913700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132</TotalTime>
  <Words>292</Words>
  <Application>Microsoft Office PowerPoint</Application>
  <PresentationFormat>Presentación en pantalla (4:3)</PresentationFormat>
  <Paragraphs>40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Tema de Office</vt:lpstr>
      <vt:lpstr>Presentación de PowerPoint</vt:lpstr>
    </vt:vector>
  </TitlesOfParts>
  <Company>Microsoft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CCNISHAE</dc:creator>
  <cp:lastModifiedBy>Estación de Trabajo Estadistica y Met. Inst. 01</cp:lastModifiedBy>
  <cp:revision>40</cp:revision>
  <cp:lastPrinted>2016-06-17T16:28:14Z</cp:lastPrinted>
  <dcterms:created xsi:type="dcterms:W3CDTF">2016-05-30T19:15:49Z</dcterms:created>
  <dcterms:modified xsi:type="dcterms:W3CDTF">2025-04-30T21:23:18Z</dcterms:modified>
</cp:coreProperties>
</file>