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63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51" autoAdjust="0"/>
    <p:restoredTop sz="94245" autoAdjust="0"/>
  </p:normalViewPr>
  <p:slideViewPr>
    <p:cSldViewPr>
      <p:cViewPr varScale="1">
        <p:scale>
          <a:sx n="116" d="100"/>
          <a:sy n="116" d="100"/>
        </p:scale>
        <p:origin x="217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443C823-3F2A-4A75-AA1C-C06A87631F19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F9F8879-E4FD-49C0-92EB-7B0FA17E0C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6799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F8879-E4FD-49C0-92EB-7B0FA17E0CA4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634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F8879-E4FD-49C0-92EB-7B0FA17E0CA4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9738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522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374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806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314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248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134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124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56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287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3688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441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D0E44-0F0A-4DBF-B38C-CFC2A8E339A7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127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137610" y="38872"/>
            <a:ext cx="8836609" cy="6702497"/>
            <a:chOff x="137610" y="38872"/>
            <a:chExt cx="8836609" cy="6702497"/>
          </a:xfrm>
        </p:grpSpPr>
        <p:grpSp>
          <p:nvGrpSpPr>
            <p:cNvPr id="67" name="Grupo 66"/>
            <p:cNvGrpSpPr/>
            <p:nvPr/>
          </p:nvGrpSpPr>
          <p:grpSpPr>
            <a:xfrm>
              <a:off x="251518" y="849206"/>
              <a:ext cx="8722701" cy="5892163"/>
              <a:chOff x="0" y="1023498"/>
              <a:chExt cx="9010678" cy="6178079"/>
            </a:xfrm>
          </p:grpSpPr>
          <p:grpSp>
            <p:nvGrpSpPr>
              <p:cNvPr id="68" name="Grupo 67"/>
              <p:cNvGrpSpPr/>
              <p:nvPr/>
            </p:nvGrpSpPr>
            <p:grpSpPr>
              <a:xfrm>
                <a:off x="0" y="1023498"/>
                <a:ext cx="9010678" cy="6178079"/>
                <a:chOff x="0" y="1023583"/>
                <a:chExt cx="9011287" cy="6178593"/>
              </a:xfrm>
            </p:grpSpPr>
            <p:cxnSp>
              <p:nvCxnSpPr>
                <p:cNvPr id="70" name="Conector recto 69"/>
                <p:cNvCxnSpPr>
                  <a:stCxn id="107" idx="4"/>
                  <a:endCxn id="112" idx="0"/>
                </p:cNvCxnSpPr>
                <p:nvPr/>
              </p:nvCxnSpPr>
              <p:spPr>
                <a:xfrm>
                  <a:off x="6356383" y="3648956"/>
                  <a:ext cx="0" cy="21281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1" name="Grupo 70"/>
                <p:cNvGrpSpPr/>
                <p:nvPr/>
              </p:nvGrpSpPr>
              <p:grpSpPr>
                <a:xfrm>
                  <a:off x="0" y="1023583"/>
                  <a:ext cx="9011287" cy="6178593"/>
                  <a:chOff x="0" y="1023583"/>
                  <a:chExt cx="9011287" cy="6178593"/>
                </a:xfrm>
              </p:grpSpPr>
              <p:cxnSp>
                <p:nvCxnSpPr>
                  <p:cNvPr id="73" name="Conector recto 72"/>
                  <p:cNvCxnSpPr/>
                  <p:nvPr/>
                </p:nvCxnSpPr>
                <p:spPr>
                  <a:xfrm flipH="1">
                    <a:off x="6374921" y="2725947"/>
                    <a:ext cx="3796" cy="17995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7" name="Grupo 76"/>
                  <p:cNvGrpSpPr/>
                  <p:nvPr/>
                </p:nvGrpSpPr>
                <p:grpSpPr>
                  <a:xfrm>
                    <a:off x="0" y="1023583"/>
                    <a:ext cx="9011287" cy="6178593"/>
                    <a:chOff x="0" y="1"/>
                    <a:chExt cx="9011287" cy="6178593"/>
                  </a:xfrm>
                </p:grpSpPr>
                <p:cxnSp>
                  <p:nvCxnSpPr>
                    <p:cNvPr id="78" name="Conector angular 77"/>
                    <p:cNvCxnSpPr>
                      <a:stCxn id="109" idx="2"/>
                    </p:cNvCxnSpPr>
                    <p:nvPr/>
                  </p:nvCxnSpPr>
                  <p:spPr>
                    <a:xfrm rot="16200000" flipH="1">
                      <a:off x="2302209" y="3150126"/>
                      <a:ext cx="386045" cy="3463961"/>
                    </a:xfrm>
                    <a:prstGeom prst="bentConnector2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9" name="Grupo 78"/>
                    <p:cNvGrpSpPr/>
                    <p:nvPr/>
                  </p:nvGrpSpPr>
                  <p:grpSpPr>
                    <a:xfrm>
                      <a:off x="0" y="1"/>
                      <a:ext cx="9011287" cy="6178593"/>
                      <a:chOff x="0" y="1"/>
                      <a:chExt cx="9011287" cy="6178593"/>
                    </a:xfrm>
                  </p:grpSpPr>
                  <p:grpSp>
                    <p:nvGrpSpPr>
                      <p:cNvPr id="80" name="Grupo 79"/>
                      <p:cNvGrpSpPr/>
                      <p:nvPr/>
                    </p:nvGrpSpPr>
                    <p:grpSpPr>
                      <a:xfrm>
                        <a:off x="0" y="1"/>
                        <a:ext cx="9011287" cy="6178593"/>
                        <a:chOff x="-1" y="1"/>
                        <a:chExt cx="8500781" cy="5709132"/>
                      </a:xfrm>
                    </p:grpSpPr>
                    <p:cxnSp>
                      <p:nvCxnSpPr>
                        <p:cNvPr id="83" name="Conector recto 82"/>
                        <p:cNvCxnSpPr/>
                        <p:nvPr/>
                      </p:nvCxnSpPr>
                      <p:spPr>
                        <a:xfrm flipV="1">
                          <a:off x="5033176" y="1216549"/>
                          <a:ext cx="277035" cy="10884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84" name="Grupo 83"/>
                        <p:cNvGrpSpPr/>
                        <p:nvPr/>
                      </p:nvGrpSpPr>
                      <p:grpSpPr>
                        <a:xfrm>
                          <a:off x="-1" y="1"/>
                          <a:ext cx="8500781" cy="5709132"/>
                          <a:chOff x="-1" y="1"/>
                          <a:chExt cx="8500781" cy="5709132"/>
                        </a:xfrm>
                      </p:grpSpPr>
                      <p:cxnSp>
                        <p:nvCxnSpPr>
                          <p:cNvPr id="85" name="Conector recto 84"/>
                          <p:cNvCxnSpPr/>
                          <p:nvPr/>
                        </p:nvCxnSpPr>
                        <p:spPr>
                          <a:xfrm flipV="1">
                            <a:off x="2949934" y="1232452"/>
                            <a:ext cx="676146" cy="116738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6" name="Conector recto 85"/>
                          <p:cNvCxnSpPr/>
                          <p:nvPr/>
                        </p:nvCxnSpPr>
                        <p:spPr>
                          <a:xfrm flipV="1">
                            <a:off x="3013545" y="349857"/>
                            <a:ext cx="742068" cy="222851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87" name="Grupo 86"/>
                          <p:cNvGrpSpPr/>
                          <p:nvPr/>
                        </p:nvGrpSpPr>
                        <p:grpSpPr>
                          <a:xfrm>
                            <a:off x="-1" y="1"/>
                            <a:ext cx="8500781" cy="5709132"/>
                            <a:chOff x="-1" y="1"/>
                            <a:chExt cx="8500781" cy="5709132"/>
                          </a:xfrm>
                        </p:grpSpPr>
                        <p:grpSp>
                          <p:nvGrpSpPr>
                            <p:cNvPr id="88" name="368 Grupo"/>
                            <p:cNvGrpSpPr/>
                            <p:nvPr/>
                          </p:nvGrpSpPr>
                          <p:grpSpPr>
                            <a:xfrm>
                              <a:off x="-1" y="1"/>
                              <a:ext cx="6726793" cy="5709132"/>
                              <a:chOff x="-1" y="1107777"/>
                              <a:chExt cx="5488083" cy="3346533"/>
                            </a:xfrm>
                          </p:grpSpPr>
                          <p:sp>
                            <p:nvSpPr>
                              <p:cNvPr id="93" name="88 Elipse"/>
                              <p:cNvSpPr/>
                              <p:nvPr/>
                            </p:nvSpPr>
                            <p:spPr>
                              <a:xfrm>
                                <a:off x="1252597" y="1693949"/>
                                <a:ext cx="1151890" cy="404495"/>
                              </a:xfrm>
                              <a:prstGeom prst="ellipse">
                                <a:avLst/>
                              </a:prstGeom>
                              <a:noFill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>
                                  <a:spcAft>
                                    <a:spcPts val="0"/>
                                  </a:spcAft>
                                </a:pPr>
                                <a:r>
                                  <a:rPr lang="es-MX" sz="700" b="1" kern="1200" dirty="0">
                                    <a:solidFill>
                                      <a:srgbClr val="000000"/>
                                    </a:solidFill>
                                    <a:effectLst/>
                                    <a:latin typeface="Arial" panose="020B0604020202020204" pitchFamily="34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a:t>Condiciones de salud </a:t>
                                </a:r>
                                <a:r>
                                  <a:rPr lang="es-MX" sz="700" b="1" kern="1200" dirty="0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Arial" panose="020B0604020202020204" pitchFamily="34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a:t>mejoradas</a:t>
                                </a:r>
                                <a:endParaRPr lang="es-MX" sz="1200" dirty="0">
                                  <a:effectLst/>
                                  <a:latin typeface="Times New Roman" panose="02020603050405020304" pitchFamily="18" charset="0"/>
                                  <a:ea typeface="Times New Roman" panose="02020603050405020304" pitchFamily="18" charset="0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94" name="370 Grupo"/>
                              <p:cNvGrpSpPr/>
                              <p:nvPr/>
                            </p:nvGrpSpPr>
                            <p:grpSpPr>
                              <a:xfrm>
                                <a:off x="-1" y="1107777"/>
                                <a:ext cx="5488083" cy="3346533"/>
                                <a:chOff x="-1" y="1107777"/>
                                <a:chExt cx="5488083" cy="3346533"/>
                              </a:xfrm>
                            </p:grpSpPr>
                            <p:sp>
                              <p:nvSpPr>
                                <p:cNvPr id="95" name="93 Rectángulo"/>
                                <p:cNvSpPr/>
                                <p:nvPr/>
                              </p:nvSpPr>
                              <p:spPr>
                                <a:xfrm>
                                  <a:off x="2536272" y="3926754"/>
                                  <a:ext cx="1321704" cy="527556"/>
                                </a:xfrm>
                                <a:prstGeom prst="rect">
                                  <a:avLst/>
                                </a:prstGeom>
                                <a:noFill/>
                                <a:ln w="2540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s-MX" sz="700" b="1" dirty="0">
                                      <a:solidFill>
                                        <a:srgbClr val="000000"/>
                                      </a:solidFill>
                                      <a:latin typeface="Arial" panose="020B0604020202020204" pitchFamily="34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a:t>Mejora el rezago institucional en la </a:t>
                                  </a:r>
                                  <a:r>
                                    <a:rPr lang="es-MX" sz="700" b="1" dirty="0" smtClean="0">
                                      <a:solidFill>
                                        <a:srgbClr val="000000"/>
                                      </a:solidFill>
                                      <a:latin typeface="Arial" panose="020B0604020202020204" pitchFamily="34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a:t>formación </a:t>
                                  </a:r>
                                  <a:r>
                                    <a:rPr lang="es-MX" sz="700" b="1" dirty="0">
                                      <a:solidFill>
                                        <a:srgbClr val="000000"/>
                                      </a:solidFill>
                                      <a:latin typeface="Arial" panose="020B0604020202020204" pitchFamily="34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a:t>de posgrado de recursos humanos para la salud</a:t>
                                  </a:r>
                                  <a:endParaRPr lang="es-MX" sz="1200" dirty="0">
                                    <a:latin typeface="Times New Roman" panose="02020603050405020304" pitchFamily="18" charset="0"/>
                                    <a:ea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96" name="374 Grupo"/>
                                <p:cNvGrpSpPr/>
                                <p:nvPr/>
                              </p:nvGrpSpPr>
                              <p:grpSpPr>
                                <a:xfrm>
                                  <a:off x="-1" y="1107777"/>
                                  <a:ext cx="5488083" cy="2563282"/>
                                  <a:chOff x="-1" y="1107777"/>
                                  <a:chExt cx="5488083" cy="2563282"/>
                                </a:xfrm>
                              </p:grpSpPr>
                              <p:grpSp>
                                <p:nvGrpSpPr>
                                  <p:cNvPr id="97" name="376 Grupo"/>
                                  <p:cNvGrpSpPr/>
                                  <p:nvPr/>
                                </p:nvGrpSpPr>
                                <p:grpSpPr>
                                  <a:xfrm>
                                    <a:off x="-1" y="1107777"/>
                                    <a:ext cx="5488083" cy="2563282"/>
                                    <a:chOff x="-1" y="1107777"/>
                                    <a:chExt cx="5488083" cy="2563282"/>
                                  </a:xfrm>
                                </p:grpSpPr>
                                <p:sp>
                                  <p:nvSpPr>
                                    <p:cNvPr id="107" name="75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9621" y="2120833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Períodos de atención </a:t>
                                      </a: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óptimos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08" name="76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652541" y="2627826"/>
                                      <a:ext cx="1169876" cy="428400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Mejor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toma de decisiones con base en la evidencia científica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09" name="78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-1" y="3162208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Mejoría en el conocimiento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especializado para la atención a problemas de salud 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0" name="80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3234" y="3169238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oferta de servicios especializados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1" name="81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647577" y="3185707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Adecuada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formación de investigadores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2" name="83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9621" y="2645036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Disponibilidad de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los servicios especializados existentes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3" name="84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34271" y="1619055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gasto en salud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4" name="85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3063834" y="1107777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Condiciones de vida </a:t>
                                      </a: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mejoradas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5" name="86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956123" y="1625436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Mejores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oportunidades de trabajo e ingresos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6" name="87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306286" y="1238406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Mejor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productividad laboral y escolar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7" name="89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173184" y="2117180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tiempo de recuperación de los pacientes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8" name="90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51262" y="2117180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Menores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tasas de morbilidad y mortalidad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9" name="91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0" y="2639694"/>
                                      <a:ext cx="1172995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Disminución en las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necesidades de personal especializado en salud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20" name="92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348519" y="2490470"/>
                                      <a:ext cx="1152128" cy="428400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Diagnóstico </a:t>
                                      </a:r>
                                      <a:r>
                                        <a:rPr lang="es-MX" sz="6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preciso</a:t>
                                      </a: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sobre enfermedades actuales y emergentes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</p:grpSp>
                              <p:grpSp>
                                <p:nvGrpSpPr>
                                  <p:cNvPr id="98" name="393 Grupo"/>
                                  <p:cNvGrpSpPr/>
                                  <p:nvPr/>
                                </p:nvGrpSpPr>
                                <p:grpSpPr>
                                  <a:xfrm>
                                    <a:off x="581891" y="1511538"/>
                                    <a:ext cx="3063833" cy="1666634"/>
                                    <a:chOff x="581891" y="1511538"/>
                                    <a:chExt cx="3063833" cy="1666634"/>
                                  </a:xfrm>
                                </p:grpSpPr>
                                <p:cxnSp>
                                  <p:nvCxnSpPr>
                                    <p:cNvPr id="99" name="159 Conector recto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3645724" y="1511538"/>
                                      <a:ext cx="0" cy="125363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0" name="174 Conector angular"/>
                                    <p:cNvCxnSpPr/>
                                    <p:nvPr/>
                                  </p:nvCxnSpPr>
                                  <p:spPr>
                                    <a:xfrm rot="10800000" flipV="1">
                                      <a:off x="1033153" y="1974676"/>
                                      <a:ext cx="277880" cy="147888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1" name="176 Conector angular"/>
                                    <p:cNvCxnSpPr/>
                                    <p:nvPr/>
                                  </p:nvCxnSpPr>
                                  <p:spPr>
                                    <a:xfrm rot="10800000" flipV="1">
                                      <a:off x="2018805" y="2319060"/>
                                      <a:ext cx="158018" cy="162949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2" name="178 Conector angular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1603169" y="2319060"/>
                                      <a:ext cx="250900" cy="162949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3" name="200 Conector recto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2500647" y="2686871"/>
                                      <a:ext cx="321764" cy="14887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4" name="203 Conector recto"/>
                                    <p:cNvCxnSpPr>
                                      <a:stCxn id="120" idx="2"/>
                                    </p:cNvCxnSpPr>
                                    <p:nvPr/>
                                  </p:nvCxnSpPr>
                                  <p:spPr>
                                    <a:xfrm flipH="1" flipV="1">
                                      <a:off x="901185" y="2664347"/>
                                      <a:ext cx="447334" cy="40323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5" name="207 Conector recto"/>
                                    <p:cNvCxnSpPr>
                                      <a:stCxn id="108" idx="4"/>
                                    </p:cNvCxnSpPr>
                                    <p:nvPr/>
                                  </p:nvCxnSpPr>
                                  <p:spPr>
                                    <a:xfrm flipH="1">
                                      <a:off x="3237068" y="3056226"/>
                                      <a:ext cx="411" cy="121946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6" name="211 Conector recto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81891" y="3043455"/>
                                      <a:ext cx="0" cy="119975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</p:grpSp>
                          </p:grpSp>
                        </p:grpSp>
                        <p:sp>
                          <p:nvSpPr>
                            <p:cNvPr id="89" name="84 Elipse"/>
                            <p:cNvSpPr/>
                            <p:nvPr/>
                          </p:nvSpPr>
                          <p:spPr>
                            <a:xfrm>
                              <a:off x="7060759" y="1725433"/>
                              <a:ext cx="1377955" cy="690350"/>
                            </a:xfrm>
                            <a:prstGeom prst="ellipse">
                              <a:avLst/>
                            </a:prstGeom>
                            <a:noFill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spcAft>
                                  <a:spcPts val="0"/>
                                </a:spcAft>
                              </a:pPr>
                              <a:r>
                                <a:rPr lang="es-MX" sz="700" b="1" kern="1200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Instrumentación fortalecida </a:t>
                              </a:r>
                              <a:r>
                                <a:rPr lang="es-MX" sz="700" b="1" kern="1200" dirty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de </a:t>
                              </a:r>
                              <a:r>
                                <a:rPr lang="es-MX" sz="700" b="1" kern="1200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la política </a:t>
                              </a:r>
                              <a:r>
                                <a:rPr lang="es-MX" sz="700" b="1" kern="1200" dirty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de salud</a:t>
                              </a:r>
                              <a:endParaRPr lang="es-MX" sz="1200" dirty="0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90" name="80 Rectángulo"/>
                            <p:cNvSpPr/>
                            <p:nvPr/>
                          </p:nvSpPr>
                          <p:spPr>
                            <a:xfrm>
                              <a:off x="7060758" y="3554232"/>
                              <a:ext cx="1440022" cy="828002"/>
                            </a:xfrm>
                            <a:prstGeom prst="rect">
                              <a:avLst/>
                            </a:prstGeom>
                            <a:noFill/>
                            <a:ln w="2540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spcAft>
                                  <a:spcPts val="0"/>
                                </a:spcAft>
                              </a:pPr>
                              <a:r>
                                <a:rPr lang="es-MX" sz="700" b="1" kern="1200" dirty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Desempeño laboral </a:t>
                              </a:r>
                              <a:r>
                                <a:rPr lang="es-MX" sz="700" b="1" kern="1200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fortalecido</a:t>
                              </a:r>
                              <a:endParaRPr lang="es-MX" sz="1200" dirty="0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</a:endParaRPr>
                            </a:p>
                          </p:txBody>
                        </p:sp>
                        <p:cxnSp>
                          <p:nvCxnSpPr>
                            <p:cNvPr id="91" name="Conector angular 90"/>
                            <p:cNvCxnSpPr/>
                            <p:nvPr/>
                          </p:nvCxnSpPr>
                          <p:spPr>
                            <a:xfrm>
                              <a:off x="6726804" y="1216549"/>
                              <a:ext cx="1023847" cy="504616"/>
                            </a:xfrm>
                            <a:prstGeom prst="bentConnector2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92" name="Conector recto 91"/>
                            <p:cNvCxnSpPr/>
                            <p:nvPr/>
                          </p:nvCxnSpPr>
                          <p:spPr>
                            <a:xfrm>
                              <a:off x="7752522" y="2417196"/>
                              <a:ext cx="15815" cy="1142296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</p:grpSp>
                  </p:grpSp>
                  <p:cxnSp>
                    <p:nvCxnSpPr>
                      <p:cNvPr id="81" name="Conector angular 80"/>
                      <p:cNvCxnSpPr/>
                      <p:nvPr/>
                    </p:nvCxnSpPr>
                    <p:spPr>
                      <a:xfrm flipH="1">
                        <a:off x="4203510" y="4763069"/>
                        <a:ext cx="4072164" cy="307274"/>
                      </a:xfrm>
                      <a:prstGeom prst="bentConnector3">
                        <a:avLst>
                          <a:gd name="adj1" fmla="val 786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" name="Conector angular 81"/>
                      <p:cNvCxnSpPr/>
                      <p:nvPr/>
                    </p:nvCxnSpPr>
                    <p:spPr>
                      <a:xfrm flipH="1">
                        <a:off x="4203510" y="4708478"/>
                        <a:ext cx="2145764" cy="366651"/>
                      </a:xfrm>
                      <a:prstGeom prst="bentConnector3">
                        <a:avLst>
                          <a:gd name="adj1" fmla="val -163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  <p:cxnSp>
            <p:nvCxnSpPr>
              <p:cNvPr id="69" name="Conector recto 68"/>
              <p:cNvCxnSpPr/>
              <p:nvPr/>
            </p:nvCxnSpPr>
            <p:spPr>
              <a:xfrm flipV="1">
                <a:off x="4191990" y="5723906"/>
                <a:ext cx="10806" cy="5024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1" name="CuadroTexto 34"/>
            <p:cNvSpPr txBox="1"/>
            <p:nvPr/>
          </p:nvSpPr>
          <p:spPr>
            <a:xfrm>
              <a:off x="137610" y="38872"/>
              <a:ext cx="68875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1400" kern="1200" dirty="0" smtClean="0">
                  <a:solidFill>
                    <a:srgbClr val="000000"/>
                  </a:solidFill>
                  <a:effectLst/>
                  <a:latin typeface="Soberana Sans" panose="020000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PP E010 “Formación </a:t>
              </a:r>
              <a:r>
                <a:rPr lang="es-MX" sz="1400" kern="1200" dirty="0">
                  <a:solidFill>
                    <a:srgbClr val="000000"/>
                  </a:solidFill>
                  <a:effectLst/>
                  <a:latin typeface="Soberana Sans" panose="020000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y Capacitación de Recursos Humanos para la </a:t>
              </a:r>
              <a:r>
                <a:rPr lang="es-MX" sz="1400" kern="1200" dirty="0" smtClean="0">
                  <a:solidFill>
                    <a:srgbClr val="000000"/>
                  </a:solidFill>
                  <a:effectLst/>
                  <a:latin typeface="Soberana Sans" panose="020000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Salud”</a:t>
              </a:r>
            </a:p>
            <a:p>
              <a:pPr algn="ctr"/>
              <a:r>
                <a:rPr lang="es-ES" sz="1400" b="1" dirty="0"/>
                <a:t>Árbol </a:t>
              </a:r>
              <a:r>
                <a:rPr lang="es-ES" sz="1400" b="1" dirty="0" smtClean="0"/>
                <a:t>de Objetivos  -  MIR 2025</a:t>
              </a:r>
              <a:endParaRPr lang="es-MX" sz="1400" dirty="0"/>
            </a:p>
          </p:txBody>
        </p:sp>
      </p:grpSp>
      <p:cxnSp>
        <p:nvCxnSpPr>
          <p:cNvPr id="122" name="207 Conector recto"/>
          <p:cNvCxnSpPr>
            <a:stCxn id="112" idx="4"/>
            <a:endCxn id="110" idx="0"/>
          </p:cNvCxnSpPr>
          <p:nvPr/>
        </p:nvCxnSpPr>
        <p:spPr>
          <a:xfrm>
            <a:off x="6404338" y="4275824"/>
            <a:ext cx="10775" cy="202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CuadroTexto 1024"/>
          <p:cNvSpPr txBox="1"/>
          <p:nvPr/>
        </p:nvSpPr>
        <p:spPr>
          <a:xfrm>
            <a:off x="539551" y="747482"/>
            <a:ext cx="101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Fines</a:t>
            </a:r>
            <a:endParaRPr lang="es-MX" b="1" dirty="0"/>
          </a:p>
        </p:txBody>
      </p:sp>
      <p:sp>
        <p:nvSpPr>
          <p:cNvPr id="131" name="CuadroTexto 130"/>
          <p:cNvSpPr txBox="1"/>
          <p:nvPr/>
        </p:nvSpPr>
        <p:spPr>
          <a:xfrm>
            <a:off x="2051721" y="6092275"/>
            <a:ext cx="126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Solución</a:t>
            </a:r>
            <a:endParaRPr lang="es-MX" b="1" dirty="0"/>
          </a:p>
        </p:txBody>
      </p:sp>
      <p:sp>
        <p:nvSpPr>
          <p:cNvPr id="59" name="73 CuadroTexto"/>
          <p:cNvSpPr txBox="1">
            <a:spLocks noChangeArrowheads="1"/>
          </p:cNvSpPr>
          <p:nvPr/>
        </p:nvSpPr>
        <p:spPr bwMode="auto">
          <a:xfrm>
            <a:off x="4622051" y="323300"/>
            <a:ext cx="23942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1200" b="1" dirty="0" smtClean="0">
                <a:solidFill>
                  <a:srgbClr val="0000FF"/>
                </a:solidFill>
              </a:rPr>
              <a:t>JUNIO 18 2024</a:t>
            </a:r>
            <a:endParaRPr lang="es-MX" altLang="es-MX" sz="1200" b="1" dirty="0">
              <a:solidFill>
                <a:srgbClr val="0000FF"/>
              </a:solidFill>
            </a:endParaRPr>
          </a:p>
        </p:txBody>
      </p:sp>
      <p:pic>
        <p:nvPicPr>
          <p:cNvPr id="61" name="Imagen 60">
            <a:extLst>
              <a:ext uri="{FF2B5EF4-FFF2-40B4-BE49-F238E27FC236}">
                <a16:creationId xmlns:a16="http://schemas.microsoft.com/office/drawing/2014/main" xmlns="" id="{00000000-0008-0000-0000-000004000000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79" b="13150"/>
          <a:stretch/>
        </p:blipFill>
        <p:spPr>
          <a:xfrm>
            <a:off x="6477557" y="150059"/>
            <a:ext cx="2666443" cy="513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78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3" name="Conector recto 332"/>
          <p:cNvCxnSpPr/>
          <p:nvPr/>
        </p:nvCxnSpPr>
        <p:spPr>
          <a:xfrm flipH="1">
            <a:off x="7237309" y="3540181"/>
            <a:ext cx="64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0" name="Grupo 1039"/>
          <p:cNvGrpSpPr/>
          <p:nvPr/>
        </p:nvGrpSpPr>
        <p:grpSpPr>
          <a:xfrm>
            <a:off x="127401" y="752484"/>
            <a:ext cx="8837481" cy="6030026"/>
            <a:chOff x="148590" y="927676"/>
            <a:chExt cx="8837481" cy="5059740"/>
          </a:xfrm>
        </p:grpSpPr>
        <p:cxnSp>
          <p:nvCxnSpPr>
            <p:cNvPr id="319" name="Conector recto 318"/>
            <p:cNvCxnSpPr/>
            <p:nvPr/>
          </p:nvCxnSpPr>
          <p:spPr>
            <a:xfrm flipV="1">
              <a:off x="175584" y="3211184"/>
              <a:ext cx="25313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39" name="Grupo 1038"/>
            <p:cNvGrpSpPr/>
            <p:nvPr/>
          </p:nvGrpSpPr>
          <p:grpSpPr>
            <a:xfrm>
              <a:off x="148590" y="927676"/>
              <a:ext cx="8837481" cy="5059740"/>
              <a:chOff x="148590" y="927676"/>
              <a:chExt cx="8837481" cy="5059740"/>
            </a:xfrm>
          </p:grpSpPr>
          <p:cxnSp>
            <p:nvCxnSpPr>
              <p:cNvPr id="331" name="Conector recto 330"/>
              <p:cNvCxnSpPr/>
              <p:nvPr/>
            </p:nvCxnSpPr>
            <p:spPr>
              <a:xfrm flipH="1">
                <a:off x="7929459" y="2200969"/>
                <a:ext cx="64513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38" name="Grupo 1037"/>
              <p:cNvGrpSpPr/>
              <p:nvPr/>
            </p:nvGrpSpPr>
            <p:grpSpPr>
              <a:xfrm>
                <a:off x="148590" y="927676"/>
                <a:ext cx="8837481" cy="5059740"/>
                <a:chOff x="148590" y="927676"/>
                <a:chExt cx="8837481" cy="5059740"/>
              </a:xfrm>
            </p:grpSpPr>
            <p:cxnSp>
              <p:nvCxnSpPr>
                <p:cNvPr id="332" name="Conector recto 331"/>
                <p:cNvCxnSpPr/>
                <p:nvPr/>
              </p:nvCxnSpPr>
              <p:spPr>
                <a:xfrm flipH="1">
                  <a:off x="7934061" y="2653571"/>
                  <a:ext cx="64513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36" name="Grupo 1035"/>
                <p:cNvGrpSpPr/>
                <p:nvPr/>
              </p:nvGrpSpPr>
              <p:grpSpPr>
                <a:xfrm>
                  <a:off x="148590" y="927676"/>
                  <a:ext cx="8837481" cy="5059740"/>
                  <a:chOff x="148590" y="927676"/>
                  <a:chExt cx="8837481" cy="5059740"/>
                </a:xfrm>
              </p:grpSpPr>
              <p:grpSp>
                <p:nvGrpSpPr>
                  <p:cNvPr id="1035" name="Grupo 1034"/>
                  <p:cNvGrpSpPr/>
                  <p:nvPr/>
                </p:nvGrpSpPr>
                <p:grpSpPr>
                  <a:xfrm>
                    <a:off x="148590" y="927676"/>
                    <a:ext cx="8837481" cy="5059740"/>
                    <a:chOff x="148590" y="927676"/>
                    <a:chExt cx="8837481" cy="5059740"/>
                  </a:xfrm>
                </p:grpSpPr>
                <p:grpSp>
                  <p:nvGrpSpPr>
                    <p:cNvPr id="1034" name="Grupo 1033"/>
                    <p:cNvGrpSpPr/>
                    <p:nvPr/>
                  </p:nvGrpSpPr>
                  <p:grpSpPr>
                    <a:xfrm>
                      <a:off x="148590" y="927676"/>
                      <a:ext cx="8837481" cy="5059740"/>
                      <a:chOff x="148590" y="927676"/>
                      <a:chExt cx="8837481" cy="5059740"/>
                    </a:xfrm>
                  </p:grpSpPr>
                  <p:grpSp>
                    <p:nvGrpSpPr>
                      <p:cNvPr id="196" name="Grupo 195"/>
                      <p:cNvGrpSpPr/>
                      <p:nvPr/>
                    </p:nvGrpSpPr>
                    <p:grpSpPr>
                      <a:xfrm>
                        <a:off x="148590" y="927676"/>
                        <a:ext cx="8837481" cy="5059740"/>
                        <a:chOff x="0" y="19100"/>
                        <a:chExt cx="8837541" cy="5097844"/>
                      </a:xfrm>
                    </p:grpSpPr>
                    <p:grpSp>
                      <p:nvGrpSpPr>
                        <p:cNvPr id="201" name="Grupo 200"/>
                        <p:cNvGrpSpPr/>
                        <p:nvPr/>
                      </p:nvGrpSpPr>
                      <p:grpSpPr>
                        <a:xfrm>
                          <a:off x="0" y="19100"/>
                          <a:ext cx="8837541" cy="5097844"/>
                          <a:chOff x="0" y="19100"/>
                          <a:chExt cx="8837541" cy="5097844"/>
                        </a:xfrm>
                      </p:grpSpPr>
                      <p:cxnSp>
                        <p:nvCxnSpPr>
                          <p:cNvPr id="202" name="Conector recto 201"/>
                          <p:cNvCxnSpPr/>
                          <p:nvPr/>
                        </p:nvCxnSpPr>
                        <p:spPr>
                          <a:xfrm flipH="1">
                            <a:off x="6631564" y="2212444"/>
                            <a:ext cx="64513" cy="0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203" name="Grupo 202"/>
                          <p:cNvGrpSpPr/>
                          <p:nvPr/>
                        </p:nvGrpSpPr>
                        <p:grpSpPr>
                          <a:xfrm>
                            <a:off x="0" y="19100"/>
                            <a:ext cx="8837541" cy="5097844"/>
                            <a:chOff x="0" y="19100"/>
                            <a:chExt cx="8837541" cy="5097844"/>
                          </a:xfrm>
                        </p:grpSpPr>
                        <p:cxnSp>
                          <p:nvCxnSpPr>
                            <p:cNvPr id="204" name="Conector recto 203"/>
                            <p:cNvCxnSpPr/>
                            <p:nvPr/>
                          </p:nvCxnSpPr>
                          <p:spPr>
                            <a:xfrm flipH="1">
                              <a:off x="7768074" y="871132"/>
                              <a:ext cx="72122" cy="0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grpSp>
                          <p:nvGrpSpPr>
                            <p:cNvPr id="205" name="Grupo 204"/>
                            <p:cNvGrpSpPr/>
                            <p:nvPr/>
                          </p:nvGrpSpPr>
                          <p:grpSpPr>
                            <a:xfrm>
                              <a:off x="0" y="19100"/>
                              <a:ext cx="8837541" cy="5097844"/>
                              <a:chOff x="0" y="19100"/>
                              <a:chExt cx="8837541" cy="5097844"/>
                            </a:xfrm>
                          </p:grpSpPr>
                          <p:cxnSp>
                            <p:nvCxnSpPr>
                              <p:cNvPr id="206" name="Conector recto 205"/>
                              <p:cNvCxnSpPr/>
                              <p:nvPr/>
                            </p:nvCxnSpPr>
                            <p:spPr>
                              <a:xfrm flipH="1">
                                <a:off x="6625795" y="868248"/>
                                <a:ext cx="64512" cy="0"/>
                              </a:xfrm>
                              <a:prstGeom prst="line">
                                <a:avLst/>
                              </a:prstGeom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207" name="Grupo 206"/>
                              <p:cNvGrpSpPr/>
                              <p:nvPr/>
                            </p:nvGrpSpPr>
                            <p:grpSpPr>
                              <a:xfrm>
                                <a:off x="0" y="19100"/>
                                <a:ext cx="8837541" cy="5097844"/>
                                <a:chOff x="0" y="19100"/>
                                <a:chExt cx="8837541" cy="5097844"/>
                              </a:xfrm>
                            </p:grpSpPr>
                            <p:cxnSp>
                              <p:nvCxnSpPr>
                                <p:cNvPr id="208" name="Conector recto 207"/>
                                <p:cNvCxnSpPr/>
                                <p:nvPr/>
                              </p:nvCxnSpPr>
                              <p:spPr>
                                <a:xfrm flipH="1">
                                  <a:off x="6631564" y="1768225"/>
                                  <a:ext cx="69585" cy="0"/>
                                </a:xfrm>
                                <a:prstGeom prst="line">
                                  <a:avLst/>
                                </a:prstGeom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209" name="Grupo 208"/>
                                <p:cNvGrpSpPr/>
                                <p:nvPr/>
                              </p:nvGrpSpPr>
                              <p:grpSpPr>
                                <a:xfrm>
                                  <a:off x="0" y="19100"/>
                                  <a:ext cx="8837541" cy="5097844"/>
                                  <a:chOff x="0" y="19100"/>
                                  <a:chExt cx="8837541" cy="5097844"/>
                                </a:xfrm>
                              </p:grpSpPr>
                              <p:cxnSp>
                                <p:nvCxnSpPr>
                                  <p:cNvPr id="210" name="Conector recto 209"/>
                                  <p:cNvCxnSpPr/>
                                  <p:nvPr/>
                                </p:nvCxnSpPr>
                                <p:spPr>
                                  <a:xfrm flipH="1">
                                    <a:off x="6632503" y="1344706"/>
                                    <a:ext cx="75733" cy="0"/>
                                  </a:xfrm>
                                  <a:prstGeom prst="line">
                                    <a:avLst/>
                                  </a:prstGeom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grpSp>
                                <p:nvGrpSpPr>
                                  <p:cNvPr id="211" name="Grupo 210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19100"/>
                                    <a:ext cx="8837541" cy="5097844"/>
                                    <a:chOff x="0" y="19100"/>
                                    <a:chExt cx="8837541" cy="5097844"/>
                                  </a:xfrm>
                                </p:grpSpPr>
                                <p:cxnSp>
                                  <p:nvCxnSpPr>
                                    <p:cNvPr id="212" name="Conector recto 211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486400" y="1716604"/>
                                      <a:ext cx="127059" cy="0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213" name="Conector recto 212"/>
                                    <p:cNvCxnSpPr/>
                                    <p:nvPr/>
                                  </p:nvCxnSpPr>
                                  <p:spPr>
                                    <a:xfrm flipH="1" flipV="1">
                                      <a:off x="5480790" y="863912"/>
                                      <a:ext cx="110472" cy="206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214" name="Conector recto 213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5480790" y="1295868"/>
                                      <a:ext cx="116282" cy="5286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grpSp>
                                  <p:nvGrpSpPr>
                                    <p:cNvPr id="215" name="Grupo 214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19100"/>
                                      <a:ext cx="8837541" cy="5097844"/>
                                      <a:chOff x="0" y="19100"/>
                                      <a:chExt cx="8837541" cy="5097844"/>
                                    </a:xfrm>
                                  </p:grpSpPr>
                                  <p:cxnSp>
                                    <p:nvCxnSpPr>
                                      <p:cNvPr id="216" name="Conector recto 215"/>
                                      <p:cNvCxnSpPr/>
                                      <p:nvPr/>
                                    </p:nvCxnSpPr>
                                    <p:spPr>
                                      <a:xfrm>
                                        <a:off x="4251427" y="2196157"/>
                                        <a:ext cx="174849" cy="0"/>
                                      </a:xfrm>
                                      <a:prstGeom prst="line">
                                        <a:avLst/>
                                      </a:prstGeom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grpSp>
                                    <p:nvGrpSpPr>
                                      <p:cNvPr id="217" name="Grupo 216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0" y="19100"/>
                                        <a:ext cx="8837541" cy="5097844"/>
                                        <a:chOff x="0" y="19100"/>
                                        <a:chExt cx="8837541" cy="5097844"/>
                                      </a:xfrm>
                                    </p:grpSpPr>
                                    <p:cxnSp>
                                      <p:nvCxnSpPr>
                                        <p:cNvPr id="218" name="Conector recto 217"/>
                                        <p:cNvCxnSpPr/>
                                        <p:nvPr/>
                                      </p:nvCxnSpPr>
                                      <p:spPr>
                                        <a:xfrm>
                                          <a:off x="4235411" y="1761483"/>
                                          <a:ext cx="174849" cy="0"/>
                                        </a:xfrm>
                                        <a:prstGeom prst="line">
                                          <a:avLst/>
                                        </a:prstGeom>
                                      </p:spPr>
                                      <p:style>
                                        <a:lnRef idx="1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grpSp>
                                      <p:nvGrpSpPr>
                                        <p:cNvPr id="219" name="Grupo 218"/>
                                        <p:cNvGrpSpPr/>
                                        <p:nvPr/>
                                      </p:nvGrpSpPr>
                                      <p:grpSpPr>
                                        <a:xfrm>
                                          <a:off x="0" y="19100"/>
                                          <a:ext cx="8837541" cy="5097844"/>
                                          <a:chOff x="0" y="19100"/>
                                          <a:chExt cx="8837541" cy="5097844"/>
                                        </a:xfrm>
                                      </p:grpSpPr>
                                      <p:cxnSp>
                                        <p:nvCxnSpPr>
                                          <p:cNvPr id="220" name="Conector recto 219"/>
                                          <p:cNvCxnSpPr/>
                                          <p:nvPr/>
                                        </p:nvCxnSpPr>
                                        <p:spPr>
                                          <a:xfrm flipH="1">
                                            <a:off x="0" y="863912"/>
                                            <a:ext cx="322419" cy="0"/>
                                          </a:xfrm>
                                          <a:prstGeom prst="line">
                                            <a:avLst/>
                                          </a:prstGeom>
                                        </p:spPr>
                                        <p:style>
                                          <a:lnRef idx="1">
                                            <a:schemeClr val="accent1"/>
                                          </a:lnRef>
                                          <a:fillRef idx="0">
                                            <a:schemeClr val="accent1"/>
                                          </a:fillRef>
                                          <a:effectRef idx="0">
                                            <a:schemeClr val="accent1"/>
                                          </a:effectRef>
                                          <a:fontRef idx="minor">
                                            <a:schemeClr val="tx1"/>
                                          </a:fontRef>
                                        </p:style>
                                      </p:cxnSp>
                                      <p:grpSp>
                                        <p:nvGrpSpPr>
                                          <p:cNvPr id="221" name="Grupo 220"/>
                                          <p:cNvGrpSpPr/>
                                          <p:nvPr/>
                                        </p:nvGrpSpPr>
                                        <p:grpSpPr>
                                          <a:xfrm>
                                            <a:off x="0" y="19100"/>
                                            <a:ext cx="8837541" cy="5097844"/>
                                            <a:chOff x="0" y="19100"/>
                                            <a:chExt cx="8837541" cy="5097844"/>
                                          </a:xfrm>
                                        </p:grpSpPr>
                                        <p:cxnSp>
                                          <p:nvCxnSpPr>
                                            <p:cNvPr id="222" name="Conector recto 221"/>
                                            <p:cNvCxnSpPr/>
                                            <p:nvPr/>
                                          </p:nvCxnSpPr>
                                          <p:spPr>
                                            <a:xfrm>
                                              <a:off x="4224191" y="908791"/>
                                              <a:ext cx="164447" cy="0"/>
                                            </a:xfrm>
                                            <a:prstGeom prst="line">
                                              <a:avLst/>
                                            </a:prstGeom>
                                          </p:spPr>
                                          <p:style>
                                            <a:lnRef idx="1">
                                              <a:schemeClr val="accent1"/>
                                            </a:lnRef>
                                            <a:fillRef idx="0">
                                              <a:schemeClr val="accent1"/>
                                            </a:fillRef>
                                            <a:effectRef idx="0">
                                              <a:schemeClr val="accent1"/>
                                            </a:effectRef>
                                            <a:fontRef idx="minor">
                                              <a:schemeClr val="tx1"/>
                                            </a:fontRef>
                                          </p:style>
                                        </p:cxnSp>
                                        <p:grpSp>
                                          <p:nvGrpSpPr>
                                            <p:cNvPr id="223" name="Grupo 222"/>
                                            <p:cNvGrpSpPr/>
                                            <p:nvPr/>
                                          </p:nvGrpSpPr>
                                          <p:grpSpPr>
                                            <a:xfrm>
                                              <a:off x="0" y="19100"/>
                                              <a:ext cx="8837541" cy="5097844"/>
                                              <a:chOff x="0" y="19100"/>
                                              <a:chExt cx="8837541" cy="5097844"/>
                                            </a:xfrm>
                                          </p:grpSpPr>
                                          <p:cxnSp>
                                            <p:nvCxnSpPr>
                                              <p:cNvPr id="224" name="Conector recto 223"/>
                                              <p:cNvCxnSpPr/>
                                              <p:nvPr/>
                                            </p:nvCxnSpPr>
                                            <p:spPr>
                                              <a:xfrm>
                                                <a:off x="3623094" y="1069676"/>
                                                <a:ext cx="21142" cy="3111023"/>
                                              </a:xfrm>
                                              <a:prstGeom prst="line">
                                                <a:avLst/>
                                              </a:prstGeom>
                                            </p:spPr>
                                            <p:style>
                                              <a:lnRef idx="1">
                                                <a:schemeClr val="accent1"/>
                                              </a:lnRef>
                                              <a:fillRef idx="0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tx1"/>
                                              </a:fontRef>
                                            </p:style>
                                          </p:cxnSp>
                                          <p:grpSp>
                                            <p:nvGrpSpPr>
                                              <p:cNvPr id="225" name="Grupo 224"/>
                                              <p:cNvGrpSpPr/>
                                              <p:nvPr/>
                                            </p:nvGrpSpPr>
                                            <p:grpSpPr>
                                              <a:xfrm>
                                                <a:off x="0" y="19100"/>
                                                <a:ext cx="8837541" cy="5097844"/>
                                                <a:chOff x="0" y="19100"/>
                                                <a:chExt cx="8837541" cy="5097844"/>
                                              </a:xfrm>
                                            </p:grpSpPr>
                                            <p:cxnSp>
                                              <p:nvCxnSpPr>
                                                <p:cNvPr id="226" name="Conector recto 225"/>
                                                <p:cNvCxnSpPr/>
                                                <p:nvPr/>
                                              </p:nvCxnSpPr>
                                              <p:spPr>
                                                <a:xfrm>
                                                  <a:off x="2027207" y="4166559"/>
                                                  <a:ext cx="227279" cy="0"/>
                                                </a:xfrm>
                                                <a:prstGeom prst="line">
                                                  <a:avLst/>
                                                </a:prstGeom>
                                              </p:spPr>
                                              <p:style>
                                                <a:lnRef idx="1">
                                                  <a:schemeClr val="accent1"/>
                                                </a:lnRef>
                                                <a:fillRef idx="0">
                                                  <a:schemeClr val="accent1"/>
                                                </a:fillRef>
                                                <a:effectRef idx="0">
                                                  <a:schemeClr val="accent1"/>
                                                </a:effectRef>
                                                <a:fontRef idx="minor">
                                                  <a:schemeClr val="tx1"/>
                                                </a:fontRef>
                                              </p:style>
                                            </p:cxnSp>
                                            <p:grpSp>
                                              <p:nvGrpSpPr>
                                                <p:cNvPr id="227" name="Grupo 226"/>
                                                <p:cNvGrpSpPr/>
                                                <p:nvPr/>
                                              </p:nvGrpSpPr>
                                              <p:grpSpPr>
                                                <a:xfrm>
                                                  <a:off x="0" y="19100"/>
                                                  <a:ext cx="8837541" cy="5097844"/>
                                                  <a:chOff x="0" y="19100"/>
                                                  <a:chExt cx="8837541" cy="5097844"/>
                                                </a:xfrm>
                                              </p:grpSpPr>
                                              <p:cxnSp>
                                                <p:nvCxnSpPr>
                                                  <p:cNvPr id="228" name="Conector recto 227"/>
                                                  <p:cNvCxnSpPr/>
                                                  <p:nvPr/>
                                                </p:nvCxnSpPr>
                                                <p:spPr>
                                                  <a:xfrm>
                                                    <a:off x="0" y="4960189"/>
                                                    <a:ext cx="200851" cy="0"/>
                                                  </a:xfrm>
                                                  <a:prstGeom prst="line">
                                                    <a:avLst/>
                                                  </a:prstGeom>
                                                </p:spPr>
                                                <p:style>
                                                  <a:lnRef idx="1">
                                                    <a:schemeClr val="accent1"/>
                                                  </a:lnRef>
                                                  <a:fillRef idx="0">
                                                    <a:schemeClr val="accent1"/>
                                                  </a:fillRef>
                                                  <a:effectRef idx="0">
                                                    <a:schemeClr val="accent1"/>
                                                  </a:effectRef>
                                                  <a:fontRef idx="minor">
                                                    <a:schemeClr val="tx1"/>
                                                  </a:fontRef>
                                                </p:style>
                                              </p:cxnSp>
                                              <p:grpSp>
                                                <p:nvGrpSpPr>
                                                  <p:cNvPr id="229" name="Grupo 228"/>
                                                  <p:cNvGrpSpPr/>
                                                  <p:nvPr/>
                                                </p:nvGrpSpPr>
                                                <p:grpSpPr>
                                                  <a:xfrm>
                                                    <a:off x="0" y="19100"/>
                                                    <a:ext cx="8837541" cy="5097844"/>
                                                    <a:chOff x="0" y="19100"/>
                                                    <a:chExt cx="8837541" cy="5097844"/>
                                                  </a:xfrm>
                                                </p:grpSpPr>
                                                <p:cxnSp>
                                                  <p:nvCxnSpPr>
                                                    <p:cNvPr id="230" name="Conector recto 229"/>
                                                    <p:cNvCxnSpPr/>
                                                    <p:nvPr/>
                                                  </p:nvCxnSpPr>
                                                  <p:spPr>
                                                    <a:xfrm flipH="1">
                                                      <a:off x="0" y="2898476"/>
                                                      <a:ext cx="280135" cy="955"/>
                                                    </a:xfrm>
                                                    <a:prstGeom prst="line">
                                                      <a:avLst/>
                                                    </a:prstGeom>
                                                  </p:spPr>
                                                  <p:style>
                                                    <a:lnRef idx="1">
                                                      <a:schemeClr val="accent1"/>
                                                    </a:lnRef>
                                                    <a:fillRef idx="0">
                                                      <a:schemeClr val="accent1"/>
                                                    </a:fillRef>
                                                    <a:effectRef idx="0">
                                                      <a:schemeClr val="accent1"/>
                                                    </a:effectRef>
                                                    <a:fontRef idx="minor">
                                                      <a:schemeClr val="tx1"/>
                                                    </a:fontRef>
                                                  </p:style>
                                                </p:cxnSp>
                                                <p:grpSp>
                                                  <p:nvGrpSpPr>
                                                    <p:cNvPr id="231" name="Grupo 230"/>
                                                    <p:cNvGrpSpPr/>
                                                    <p:nvPr/>
                                                  </p:nvGrpSpPr>
                                                  <p:grpSpPr>
                                                    <a:xfrm>
                                                      <a:off x="0" y="19100"/>
                                                      <a:ext cx="8837541" cy="5097844"/>
                                                      <a:chOff x="0" y="19100"/>
                                                      <a:chExt cx="8837541" cy="5097844"/>
                                                    </a:xfrm>
                                                  </p:grpSpPr>
                                                  <p:cxnSp>
                                                    <p:nvCxnSpPr>
                                                      <p:cNvPr id="232" name="Conector recto 231"/>
                                                      <p:cNvCxnSpPr/>
                                                      <p:nvPr/>
                                                    </p:nvCxnSpPr>
                                                    <p:spPr>
                                                      <a:xfrm>
                                                        <a:off x="4235570" y="1293963"/>
                                                        <a:ext cx="148612" cy="0"/>
                                                      </a:xfrm>
                                                      <a:prstGeom prst="line">
                                                        <a:avLst/>
                                                      </a:prstGeom>
                                                    </p:spPr>
                                                    <p:style>
                                                      <a:lnRef idx="1">
                                                        <a:schemeClr val="accent1"/>
                                                      </a:lnRef>
                                                      <a:fillRef idx="0">
                                                        <a:schemeClr val="accent1"/>
                                                      </a:fillRef>
                                                      <a:effectRef idx="0">
                                                        <a:schemeClr val="accent1"/>
                                                      </a:effectRef>
                                                      <a:fontRef idx="minor">
                                                        <a:schemeClr val="tx1"/>
                                                      </a:fontRef>
                                                    </p:style>
                                                  </p:cxnSp>
                                                  <p:grpSp>
                                                    <p:nvGrpSpPr>
                                                      <p:cNvPr id="233" name="Grupo 232"/>
                                                      <p:cNvGrpSpPr/>
                                                      <p:nvPr/>
                                                    </p:nvGrpSpPr>
                                                    <p:grpSpPr>
                                                      <a:xfrm>
                                                        <a:off x="0" y="19100"/>
                                                        <a:ext cx="8837541" cy="5097844"/>
                                                        <a:chOff x="0" y="19100"/>
                                                        <a:chExt cx="8837541" cy="5097844"/>
                                                      </a:xfrm>
                                                    </p:grpSpPr>
                                                    <p:grpSp>
                                                      <p:nvGrpSpPr>
                                                        <p:cNvPr id="234" name="Grupo 233"/>
                                                        <p:cNvGrpSpPr/>
                                                        <p:nvPr/>
                                                      </p:nvGrpSpPr>
                                                      <p:grpSpPr>
                                                        <a:xfrm>
                                                          <a:off x="0" y="3424687"/>
                                                          <a:ext cx="243136" cy="997324"/>
                                                          <a:chOff x="0" y="0"/>
                                                          <a:chExt cx="243136" cy="997324"/>
                                                        </a:xfrm>
                                                      </p:grpSpPr>
                                                      <p:cxnSp>
                                                        <p:nvCxnSpPr>
                                                          <p:cNvPr id="316" name="Conector recto 315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>
                                                            <a:off x="0" y="0"/>
                                                            <a:ext cx="243136" cy="0"/>
                                                          </a:xfrm>
                                                          <a:prstGeom prst="line">
                                                            <a:avLst/>
                                                          </a:prstGeom>
                                                        </p:spPr>
                                                        <p:style>
                                                          <a:lnRef idx="1">
                                                            <a:schemeClr val="accent1"/>
                                                          </a:lnRef>
                                                          <a:fillRef idx="0">
                                                            <a:schemeClr val="accent1"/>
                                                          </a:fillRef>
                                                          <a:effectRef idx="0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tx1"/>
                                                          </a:fontRef>
                                                        </p:style>
                                                      </p:cxnSp>
                                                      <p:cxnSp>
                                                        <p:nvCxnSpPr>
                                                          <p:cNvPr id="317" name="Conector recto 316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>
                                                            <a:off x="8626" y="500332"/>
                                                            <a:ext cx="206136" cy="0"/>
                                                          </a:xfrm>
                                                          <a:prstGeom prst="line">
                                                            <a:avLst/>
                                                          </a:prstGeom>
                                                        </p:spPr>
                                                        <p:style>
                                                          <a:lnRef idx="1">
                                                            <a:schemeClr val="accent1"/>
                                                          </a:lnRef>
                                                          <a:fillRef idx="0">
                                                            <a:schemeClr val="accent1"/>
                                                          </a:fillRef>
                                                          <a:effectRef idx="0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tx1"/>
                                                          </a:fontRef>
                                                        </p:style>
                                                      </p:cxnSp>
                                                      <p:cxnSp>
                                                        <p:nvCxnSpPr>
                                                          <p:cNvPr id="318" name="Conector recto 317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>
                                                            <a:off x="17253" y="992038"/>
                                                            <a:ext cx="201468" cy="5286"/>
                                                          </a:xfrm>
                                                          <a:prstGeom prst="line">
                                                            <a:avLst/>
                                                          </a:prstGeom>
                                                        </p:spPr>
                                                        <p:style>
                                                          <a:lnRef idx="1">
                                                            <a:schemeClr val="accent1"/>
                                                          </a:lnRef>
                                                          <a:fillRef idx="0">
                                                            <a:schemeClr val="accent1"/>
                                                          </a:fillRef>
                                                          <a:effectRef idx="0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tx1"/>
                                                          </a:fontRef>
                                                        </p:style>
                                                      </p:cxnSp>
                                                    </p:grpSp>
                                                    <p:grpSp>
                                                      <p:nvGrpSpPr>
                                                        <p:cNvPr id="235" name="Grupo 234"/>
                                                        <p:cNvGrpSpPr/>
                                                        <p:nvPr/>
                                                      </p:nvGrpSpPr>
                                                      <p:grpSpPr>
                                                        <a:xfrm>
                                                          <a:off x="0" y="19100"/>
                                                          <a:ext cx="8837541" cy="5097844"/>
                                                          <a:chOff x="0" y="19100"/>
                                                          <a:chExt cx="8837541" cy="5097844"/>
                                                        </a:xfrm>
                                                      </p:grpSpPr>
                                                      <p:cxnSp>
                                                        <p:nvCxnSpPr>
                                                          <p:cNvPr id="236" name="Conector recto 235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 flipH="1">
                                                            <a:off x="17253" y="1466491"/>
                                                            <a:ext cx="243135" cy="0"/>
                                                          </a:xfrm>
                                                          <a:prstGeom prst="line">
                                                            <a:avLst/>
                                                          </a:prstGeom>
                                                        </p:spPr>
                                                        <p:style>
                                                          <a:lnRef idx="1">
                                                            <a:schemeClr val="accent1"/>
                                                          </a:lnRef>
                                                          <a:fillRef idx="0">
                                                            <a:schemeClr val="accent1"/>
                                                          </a:fillRef>
                                                          <a:effectRef idx="0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tx1"/>
                                                          </a:fontRef>
                                                        </p:style>
                                                      </p:cxnSp>
                                                      <p:cxnSp>
                                                        <p:nvCxnSpPr>
                                                          <p:cNvPr id="237" name="Conector recto 236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 flipV="1">
                                                            <a:off x="8626" y="1880559"/>
                                                            <a:ext cx="253141" cy="0"/>
                                                          </a:xfrm>
                                                          <a:prstGeom prst="line">
                                                            <a:avLst/>
                                                          </a:prstGeom>
                                                        </p:spPr>
                                                        <p:style>
                                                          <a:lnRef idx="1">
                                                            <a:schemeClr val="accent1"/>
                                                          </a:lnRef>
                                                          <a:fillRef idx="0">
                                                            <a:schemeClr val="accent1"/>
                                                          </a:fillRef>
                                                          <a:effectRef idx="0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tx1"/>
                                                          </a:fontRef>
                                                        </p:style>
                                                      </p:cxnSp>
                                                      <p:grpSp>
                                                        <p:nvGrpSpPr>
                                                          <p:cNvPr id="238" name="Grupo 237"/>
                                                          <p:cNvGrpSpPr/>
                                                          <p:nvPr/>
                                                        </p:nvGrpSpPr>
                                                        <p:grpSpPr>
                                                          <a:xfrm>
                                                            <a:off x="0" y="19100"/>
                                                            <a:ext cx="8837541" cy="5097844"/>
                                                            <a:chOff x="0" y="19100"/>
                                                            <a:chExt cx="8837541" cy="5097844"/>
                                                          </a:xfrm>
                                                        </p:grpSpPr>
                                                        <p:cxnSp>
                                                          <p:nvCxnSpPr>
                                                            <p:cNvPr id="239" name="Conector recto 238"/>
                                                            <p:cNvCxnSpPr/>
                                                            <p:nvPr/>
                                                          </p:nvCxnSpPr>
                                                          <p:spPr>
                                                            <a:xfrm>
                                                              <a:off x="3269411" y="3588589"/>
                                                              <a:ext cx="375322" cy="5286"/>
                                                            </a:xfrm>
                                                            <a:prstGeom prst="line">
                                                              <a:avLst/>
                                                            </a:prstGeom>
                                                          </p:spPr>
                                                          <p:style>
                                                            <a:lnRef idx="1">
                                                              <a:schemeClr val="accent1"/>
                                                            </a:lnRef>
                                                            <a:fillRef idx="0">
                                                              <a:schemeClr val="accent1"/>
                                                            </a:fillRef>
                                                            <a:effectRef idx="0">
                                                              <a:schemeClr val="accent1"/>
                                                            </a:effectRef>
                                                            <a:fontRef idx="minor">
                                                              <a:schemeClr val="tx1"/>
                                                            </a:fontRef>
                                                          </p:style>
                                                        </p:cxnSp>
                                                        <p:cxnSp>
                                                          <p:nvCxnSpPr>
                                                            <p:cNvPr id="240" name="Conector recto 239"/>
                                                            <p:cNvCxnSpPr/>
                                                            <p:nvPr/>
                                                          </p:nvCxnSpPr>
                                                          <p:spPr>
                                                            <a:xfrm>
                                                              <a:off x="3226279" y="4140680"/>
                                                              <a:ext cx="424518" cy="0"/>
                                                            </a:xfrm>
                                                            <a:prstGeom prst="line">
                                                              <a:avLst/>
                                                            </a:prstGeom>
                                                          </p:spPr>
                                                          <p:style>
                                                            <a:lnRef idx="1">
                                                              <a:schemeClr val="accent1"/>
                                                            </a:lnRef>
                                                            <a:fillRef idx="0">
                                                              <a:schemeClr val="accent1"/>
                                                            </a:fillRef>
                                                            <a:effectRef idx="0">
                                                              <a:schemeClr val="accent1"/>
                                                            </a:effectRef>
                                                            <a:fontRef idx="minor">
                                                              <a:schemeClr val="tx1"/>
                                                            </a:fontRef>
                                                          </p:style>
                                                        </p:cxnSp>
                                                        <p:grpSp>
                                                          <p:nvGrpSpPr>
                                                            <p:cNvPr id="241" name="Grupo 240"/>
                                                            <p:cNvGrpSpPr/>
                                                            <p:nvPr/>
                                                          </p:nvGrpSpPr>
                                                          <p:grpSpPr>
                                                            <a:xfrm>
                                                              <a:off x="0" y="19100"/>
                                                              <a:ext cx="8837541" cy="5097844"/>
                                                              <a:chOff x="0" y="19100"/>
                                                              <a:chExt cx="8837541" cy="5097844"/>
                                                            </a:xfrm>
                                                          </p:grpSpPr>
                                                          <p:cxnSp>
                                                            <p:nvCxnSpPr>
                                                              <p:cNvPr id="242" name="Conector recto 241"/>
                                                              <p:cNvCxnSpPr/>
                                                              <p:nvPr/>
                                                            </p:nvCxnSpPr>
                                                            <p:spPr>
                                                              <a:xfrm>
                                                                <a:off x="2035834" y="3597216"/>
                                                                <a:ext cx="243135" cy="5285"/>
                                                              </a:xfrm>
                                                              <a:prstGeom prst="line">
                                                                <a:avLst/>
                                                              </a:prstGeom>
                                                            </p:spPr>
                                                            <p:style>
                                                              <a:lnRef idx="1">
                                                                <a:schemeClr val="accent1"/>
                                                              </a:lnRef>
                                                              <a:fillRef idx="0">
                                                                <a:schemeClr val="accent1"/>
                                                              </a:fillRef>
                                                              <a:effectRef idx="0">
                                                                <a:schemeClr val="accent1"/>
                                                              </a:effectRef>
                                                              <a:fontRef idx="minor">
                                                                <a:schemeClr val="tx1"/>
                                                              </a:fontRef>
                                                            </p:style>
                                                          </p:cxnSp>
                                                          <p:grpSp>
                                                            <p:nvGrpSpPr>
                                                              <p:cNvPr id="243" name="Grupo 242"/>
                                                              <p:cNvGrpSpPr/>
                                                              <p:nvPr/>
                                                            </p:nvGrpSpPr>
                                                            <p:grpSpPr>
                                                              <a:xfrm>
                                                                <a:off x="0" y="19100"/>
                                                                <a:ext cx="8837541" cy="5097844"/>
                                                                <a:chOff x="0" y="19100"/>
                                                                <a:chExt cx="8837541" cy="5097844"/>
                                                              </a:xfrm>
                                                            </p:grpSpPr>
                                                            <p:cxnSp>
                                                              <p:nvCxnSpPr>
                                                                <p:cNvPr id="244" name="Conector recto 243"/>
                                                                <p:cNvCxnSpPr/>
                                                                <p:nvPr/>
                                                              </p:nvCxnSpPr>
                                                              <p:spPr>
                                                                <a:xfrm>
                                                                  <a:off x="3243532" y="3191774"/>
                                                                  <a:ext cx="407156" cy="0"/>
                                                                </a:xfrm>
                                                                <a:prstGeom prst="line">
                                                                  <a:avLst/>
                                                                </a:prstGeom>
                                                              </p:spPr>
                                                              <p:style>
                                                                <a:lnRef idx="1">
                                                                  <a:schemeClr val="accent1"/>
                                                                </a:lnRef>
                                                                <a:fillRef idx="0">
                                                                  <a:schemeClr val="accent1"/>
                                                                </a:fillRef>
                                                                <a:effectRef idx="0">
                                                                  <a:schemeClr val="accent1"/>
                                                                </a:effectRef>
                                                                <a:fontRef idx="minor">
                                                                  <a:schemeClr val="tx1"/>
                                                                </a:fontRef>
                                                              </p:style>
                                                            </p:cxnSp>
                                                            <p:grpSp>
                                                              <p:nvGrpSpPr>
                                                                <p:cNvPr id="245" name="Grupo 244"/>
                                                                <p:cNvGrpSpPr/>
                                                                <p:nvPr/>
                                                              </p:nvGrpSpPr>
                                                              <p:grpSpPr>
                                                                <a:xfrm>
                                                                  <a:off x="0" y="19100"/>
                                                                  <a:ext cx="8837541" cy="5097844"/>
                                                                  <a:chOff x="0" y="19100"/>
                                                                  <a:chExt cx="8837541" cy="5097844"/>
                                                                </a:xfrm>
                                                              </p:grpSpPr>
                                                              <p:cxnSp>
                                                                <p:nvCxnSpPr>
                                                                  <p:cNvPr id="246" name="Conector recto 245"/>
                                                                  <p:cNvCxnSpPr/>
                                                                  <p:nvPr/>
                                                                </p:nvCxnSpPr>
                                                                <p:spPr>
                                                                  <a:xfrm>
                                                                    <a:off x="2035834" y="3131389"/>
                                                                    <a:ext cx="243135" cy="0"/>
                                                                  </a:xfrm>
                                                                  <a:prstGeom prst="line">
                                                                    <a:avLst/>
                                                                  </a:prstGeom>
                                                                </p:spPr>
                                                                <p:style>
                                                                  <a:lnRef idx="1">
                                                                    <a:schemeClr val="accent1"/>
                                                                  </a:lnRef>
                                                                  <a:fillRef idx="0">
                                                                    <a:schemeClr val="accent1"/>
                                                                  </a:fillRef>
                                                                  <a:effectRef idx="0">
                                                                    <a:schemeClr val="accent1"/>
                                                                  </a:effectRef>
                                                                  <a:fontRef idx="minor">
                                                                    <a:schemeClr val="tx1"/>
                                                                  </a:fontRef>
                                                                </p:style>
                                                              </p:cxnSp>
                                                              <p:grpSp>
                                                                <p:nvGrpSpPr>
                                                                  <p:cNvPr id="247" name="Grupo 246"/>
                                                                  <p:cNvGrpSpPr/>
                                                                  <p:nvPr/>
                                                                </p:nvGrpSpPr>
                                                                <p:grpSpPr>
                                                                  <a:xfrm>
                                                                    <a:off x="0" y="19100"/>
                                                                    <a:ext cx="8837541" cy="5097844"/>
                                                                    <a:chOff x="0" y="19100"/>
                                                                    <a:chExt cx="8837541" cy="5097844"/>
                                                                  </a:xfrm>
                                                                </p:grpSpPr>
                                                                <p:grpSp>
                                                                  <p:nvGrpSpPr>
                                                                    <p:cNvPr id="248" name="Grupo 247"/>
                                                                    <p:cNvGrpSpPr/>
                                                                    <p:nvPr/>
                                                                  </p:nvGrpSpPr>
                                                                  <p:grpSpPr>
                                                                    <a:xfrm>
                                                                      <a:off x="2027207" y="1337095"/>
                                                                      <a:ext cx="1611152" cy="1380226"/>
                                                                      <a:chOff x="0" y="0"/>
                                                                      <a:chExt cx="1611152" cy="1380226"/>
                                                                    </a:xfrm>
                                                                  </p:grpSpPr>
                                                                  <p:cxnSp>
                                                                    <p:nvCxnSpPr>
                                                                      <p:cNvPr id="308" name="Conector recto 307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 flipV="1">
                                                                        <a:off x="8627" y="0"/>
                                                                        <a:ext cx="285420" cy="5286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09" name="Conector recto 308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 flipV="1">
                                                                        <a:off x="8627" y="465826"/>
                                                                        <a:ext cx="264277" cy="5285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0" name="Conector recto 309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0" y="914400"/>
                                                                        <a:ext cx="258992" cy="0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1" name="Conector recto 310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8627" y="1380226"/>
                                                                        <a:ext cx="274848" cy="0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2" name="Conector recto 311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1250830" y="8626"/>
                                                                        <a:ext cx="345187" cy="0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3" name="Conector recto 312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1242204" y="474453"/>
                                                                        <a:ext cx="354488" cy="0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4" name="Conector recto 313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 flipV="1">
                                                                        <a:off x="1224951" y="940279"/>
                                                                        <a:ext cx="386201" cy="5285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5" name="Conector recto 314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1233578" y="1362973"/>
                                                                        <a:ext cx="375509" cy="5285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</p:grpSp>
                                                                <p:grpSp>
                                                                  <p:nvGrpSpPr>
                                                                    <p:cNvPr id="249" name="Grupo 248"/>
                                                                    <p:cNvGrpSpPr/>
                                                                    <p:nvPr/>
                                                                  </p:nvGrpSpPr>
                                                                  <p:grpSpPr>
                                                                    <a:xfrm>
                                                                      <a:off x="0" y="19100"/>
                                                                      <a:ext cx="8837541" cy="5097844"/>
                                                                      <a:chOff x="0" y="19100"/>
                                                                      <a:chExt cx="8837541" cy="5097844"/>
                                                                    </a:xfrm>
                                                                  </p:grpSpPr>
                                                                  <p:cxnSp>
                                                                    <p:nvCxnSpPr>
                                                                      <p:cNvPr id="250" name="245 Conector angular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 rot="16200000" flipV="1">
                                                                        <a:off x="5335438" y="-918713"/>
                                                                        <a:ext cx="114694" cy="3044890"/>
                                                                      </a:xfrm>
                                                                      <a:prstGeom prst="bentConnector3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grpSp>
                                                                    <p:nvGrpSpPr>
                                                                      <p:cNvPr id="251" name="Grupo 250"/>
                                                                      <p:cNvGrpSpPr/>
                                                                      <p:nvPr/>
                                                                    </p:nvGrpSpPr>
                                                                    <p:grpSpPr>
                                                                      <a:xfrm>
                                                                        <a:off x="0" y="19100"/>
                                                                        <a:ext cx="8837541" cy="5097844"/>
                                                                        <a:chOff x="0" y="19100"/>
                                                                        <a:chExt cx="8837541" cy="5097844"/>
                                                                      </a:xfrm>
                                                                    </p:grpSpPr>
                                                                    <p:cxnSp>
                                                                      <p:nvCxnSpPr>
                                                                        <p:cNvPr id="252" name="235 Conector angular"/>
                                                                        <p:cNvCxnSpPr/>
                                                                        <p:nvPr/>
                                                                      </p:nvCxnSpPr>
                                                                      <p:spPr>
                                                                        <a:xfrm rot="5400000">
                                                                          <a:off x="2204049" y="-996350"/>
                                                                          <a:ext cx="114694" cy="3192869"/>
                                                                        </a:xfrm>
                                                                        <a:prstGeom prst="bentConnector3">
                                                                          <a:avLst/>
                                                                        </a:prstGeom>
                                                                      </p:spPr>
                                                                      <p:style>
                                                                        <a:lnRef idx="1">
                                                                          <a:schemeClr val="accent1"/>
                                                                        </a:lnRef>
                                                                        <a:fillRef idx="0">
                                                                          <a:schemeClr val="accent1"/>
                                                                        </a:fillRef>
                                                                        <a:effectRef idx="0">
                                                                          <a:schemeClr val="accent1"/>
                                                                        </a:effectRef>
                                                                        <a:fontRef idx="minor">
                                                                          <a:schemeClr val="tx1"/>
                                                                        </a:fontRef>
                                                                      </p:style>
                                                                    </p:cxnSp>
                                                                    <p:grpSp>
                                                                      <p:nvGrpSpPr>
                                                                        <p:cNvPr id="253" name="Grupo 252"/>
                                                                        <p:cNvGrpSpPr/>
                                                                        <p:nvPr/>
                                                                      </p:nvGrpSpPr>
                                                                      <p:grpSpPr>
                                                                        <a:xfrm>
                                                                          <a:off x="0" y="19100"/>
                                                                          <a:ext cx="8837541" cy="5097844"/>
                                                                          <a:chOff x="0" y="19100"/>
                                                                          <a:chExt cx="8837541" cy="5097844"/>
                                                                        </a:xfrm>
                                                                      </p:grpSpPr>
                                                                      <p:sp>
                                                                        <p:nvSpPr>
                                                                          <p:cNvPr id="254" name="93 Rectángulo"/>
                                                                          <p:cNvSpPr/>
                                                                          <p:nvPr/>
                                                                        </p:nvSpPr>
                                                                        <p:spPr>
                                                                          <a:xfrm>
                                                                            <a:off x="3261819" y="19100"/>
                                                                            <a:ext cx="1237177" cy="531142"/>
                                                                          </a:xfrm>
                                                                          <a:prstGeom prst="rect">
                                                                            <a:avLst/>
                                                                          </a:prstGeom>
                                                                          <a:solidFill>
                                                                            <a:schemeClr val="bg1"/>
                                                                          </a:solidFill>
                                                                          <a:ln w="25400">
                                                                            <a:solidFill>
                                                                              <a:schemeClr val="accent1">
                                                                                <a:lumMod val="75000"/>
                                                                              </a:schemeClr>
                                                                            </a:solidFill>
                                                                          </a:ln>
                                                                        </p:spPr>
                                                                        <p:style>
                                                                          <a:lnRef idx="2">
                                                                            <a:schemeClr val="accent1">
                                                                              <a:shade val="50000"/>
                                                                            </a:schemeClr>
                                                                          </a:lnRef>
                                                                          <a:fillRef idx="1">
                                                                            <a:schemeClr val="accent1"/>
                                                                          </a:fillRef>
                                                                          <a:effectRef idx="0">
                                                                            <a:schemeClr val="accent1"/>
                                                                          </a:effectRef>
                                                                          <a:fontRef idx="minor">
                                                                            <a:schemeClr val="lt1"/>
                                                                          </a:fontRef>
                                                                        </p:style>
                                                                        <p:txBody>
                                                                          <a:bodyPr rtlCol="0" anchor="ctr"/>
                                                                          <a:lstStyle/>
                                                                          <a:p>
                                                                            <a:pPr algn="ctr">
                                                                              <a:spcAft>
                                                                                <a:spcPts val="0"/>
                                                                              </a:spcAft>
                                                                            </a:pPr>
                                                                            <a:r>
                                                                              <a:rPr lang="es-MX" sz="500" b="1" kern="1200" dirty="0">
                                                                                <a:solidFill>
                                                                                  <a:srgbClr val="000000"/>
                                                                                </a:solidFill>
                                                                                <a:effectLst/>
                                                                                <a:latin typeface="Arial" panose="020B0604020202020204" pitchFamily="34" charset="0"/>
                                                                                <a:ea typeface="Times New Roman" panose="02020603050405020304" pitchFamily="18" charset="0"/>
                                                                              </a:rPr>
                                                                              <a:t>Mejora en el rezago institucional en la formación de posgrado de recursos humanos para la salud</a:t>
                                                                            </a:r>
                                                                            <a:endParaRPr lang="es-MX" sz="1200" dirty="0">
                                                                              <a:effectLst/>
                                                                              <a:latin typeface="Times New Roman" panose="02020603050405020304" pitchFamily="18" charset="0"/>
                                                                              <a:ea typeface="Times New Roman" panose="02020603050405020304" pitchFamily="18" charset="0"/>
                                                                            </a:endParaRPr>
                                                                          </a:p>
                                                                        </p:txBody>
                                                                      </p:sp>
                                                                      <p:grpSp>
                                                                        <p:nvGrpSpPr>
                                                                          <p:cNvPr id="255" name="Grupo 254"/>
                                                                          <p:cNvGrpSpPr/>
                                                                          <p:nvPr/>
                                                                        </p:nvGrpSpPr>
                                                                        <p:grpSpPr>
                                                                          <a:xfrm>
                                                                            <a:off x="0" y="655608"/>
                                                                            <a:ext cx="8837541" cy="4461336"/>
                                                                            <a:chOff x="0" y="0"/>
                                                                            <a:chExt cx="8837541" cy="4461336"/>
                                                                          </a:xfrm>
                                                                        </p:grpSpPr>
                                                                        <p:grpSp>
                                                                          <p:nvGrpSpPr>
                                                                            <p:cNvPr id="256" name="Grupo 255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0" y="0"/>
                                                                              <a:ext cx="1323933" cy="4461336"/>
                                                                              <a:chOff x="0" y="0"/>
                                                                              <a:chExt cx="1323933" cy="4461336"/>
                                                                            </a:xfrm>
                                                                          </p:grpSpPr>
                                                                          <p:sp>
                                                                            <p:nvSpPr>
                                                                              <p:cNvPr id="297" name="94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327803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Mayor acceso a la formación de especialistas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8" name="95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67419" y="2035834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Formación de recursos humanos en áreas prioritarias de atención especializada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9" name="111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58792" y="1061049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  <a:prstDash val="sysDash"/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Mayor financiamiento del Gobierno Federal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0" name="112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58792" y="1552755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Planeación no restringida a la capacidad instalada de las unidades formadoras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1" name="113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41539" y="2605177"/>
                                                                                <a:ext cx="1022457" cy="398356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Existencia de  diagnóstico de existencias y necesidades de recursos humanos especializados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2" name="114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07034" y="3088257"/>
                                                                                <a:ext cx="996710" cy="412879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Existencia de una política institucional para formación y desarrollo de personal especializado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3" name="115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07034" y="3623094"/>
                                                                                <a:ext cx="996710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Articulación entre programas de formación de recursos humanos y de atención médica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4" name="116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89781" y="4106174"/>
                                                                                <a:ext cx="996710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Desconcentración de recursos tecnológicos y personal docente en Institutos nacionales y hospitales grandes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5" name="117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58792" y="621102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ysClr val="window" lastClr="FFFFFF"/>
                                                                                </a:bgClr>
                                                                              </a:pattFill>
                                                                              <a:ln w="25400" cap="flat" cmpd="sng" algn="ctr">
                                                                                <a:solidFill>
                                                                                  <a:srgbClr val="4F81BD">
                                                                                    <a:lumMod val="75000"/>
                                                                                  </a:srgbClr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</a:ln>
                                                                              <a:effectLst/>
                                                                            </p:spPr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 dirty="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Mejor nivel académico del personal de salud especializado</a:t>
                                                                                </a:r>
                                                                                <a:endParaRPr lang="es-MX" sz="1200" dirty="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cxnSp>
                                                                            <p:nvCxnSpPr>
                                                                              <p:cNvPr id="306" name="Conector recto 305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215660"/>
                                                                                <a:ext cx="15857" cy="1469382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  <p:cxnSp>
                                                                            <p:nvCxnSpPr>
                                                                              <p:cNvPr id="307" name="Conector recto 306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2242868"/>
                                                                                <a:ext cx="5286" cy="2060531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57" name="Grupo 256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1535502" y="8626"/>
                                                                              <a:ext cx="2592016" cy="3650453"/>
                                                                              <a:chOff x="0" y="0"/>
                                                                              <a:chExt cx="2592016" cy="3650453"/>
                                                                            </a:xfrm>
                                                                          </p:grpSpPr>
                                                                          <p:sp>
                                                                            <p:nvSpPr>
                                                                              <p:cNvPr id="287" name="96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0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Mayor formación del personal médico especializado para la salud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8" name="97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595886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Mayor formación del personal no médico especializado para la salud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9" name="101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76377" y="508959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Mejor nivel académico de especialistas en formación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0" name="102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59124" y="966159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Satisfacción académica del especialista en formación con la plantilla docente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1" name="103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67751" y="1880559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Disponibilidad de profesores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2" name="104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33245" y="2320506"/>
                                                                                <a:ext cx="972185" cy="342087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Disponibilidad de equipamiento y recursos tecnológicos en  operación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3" name="105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50498" y="2743200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Acreditación de los campos clínicos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4" name="108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33245" y="1423359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  <a:prstDash val="sysDash"/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Mejor profesionalización del personal docente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5" name="121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15992" y="3295291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Balance en la  carga asistencial del personal en formación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cxnSp>
                                                                            <p:nvCxnSpPr>
                                                                              <p:cNvPr id="296" name="Conector recto 295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500332" y="422695"/>
                                                                                <a:ext cx="0" cy="3097332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58" name="Grupo 257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4235570" y="17253"/>
                                                                              <a:ext cx="1160031" cy="1700883"/>
                                                                              <a:chOff x="0" y="0"/>
                                                                              <a:chExt cx="1160031" cy="1700883"/>
                                                                            </a:xfrm>
                                                                          </p:grpSpPr>
                                                                          <p:sp>
                                                                            <p:nvSpPr>
                                                                              <p:cNvPr id="282" name="99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63901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Adecuada distribución de médicos especialistas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3" name="122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63901" y="483079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Baja permanencia de los recursos formados en los lugares de la especialización 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4" name="123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63901" y="940279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Mejores ofertas de mercado laboral en lugares de formación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5" name="124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38022" y="1345721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Incentivos mejorados para permanecer en entidades federativas de origen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cxnSp>
                                                                            <p:nvCxnSpPr>
                                                                              <p:cNvPr id="286" name="Conector recto 285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224287"/>
                                                                                <a:ext cx="15857" cy="1305531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59" name="Grupo 258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5477773" y="17253"/>
                                                                              <a:ext cx="1108274" cy="1675003"/>
                                                                              <a:chOff x="0" y="0"/>
                                                                              <a:chExt cx="1108274" cy="1675003"/>
                                                                            </a:xfrm>
                                                                          </p:grpSpPr>
                                                                          <p:sp>
                                                                            <p:nvSpPr>
                                                                              <p:cNvPr id="277" name="100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12144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Adecuada incorporación de subespecialidades o súper-especialidades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78" name="125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20770" y="483079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Conocimiento de la complejidad del proceso de salud enfermedad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79" name="126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20770" y="905773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Conocimiento de riesgos y daños a la salud emergentes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0" name="127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20770" y="1319841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Conocimiento de cambios permanentes en la transición demográfica y epidemiológica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cxnSp>
                                                                            <p:nvCxnSpPr>
                                                                              <p:cNvPr id="281" name="Conector recto 280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198407"/>
                                                                                <a:ext cx="5631" cy="1327154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60" name="Grupo 259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6625087" y="8626"/>
                                                                              <a:ext cx="1067003" cy="2684295"/>
                                                                              <a:chOff x="0" y="0"/>
                                                                              <a:chExt cx="1067003" cy="2684295"/>
                                                                            </a:xfrm>
                                                                          </p:grpSpPr>
                                                                          <p:grpSp>
                                                                            <p:nvGrpSpPr>
                                                                              <p:cNvPr id="269" name="Grupo 268"/>
                                                                              <p:cNvGrpSpPr/>
                                                                              <p:nvPr/>
                                                                            </p:nvGrpSpPr>
                                                                            <p:grpSpPr>
                                                                              <a:xfrm>
                                                                                <a:off x="43132" y="0"/>
                                                                                <a:ext cx="1023871" cy="2684295"/>
                                                                                <a:chOff x="0" y="0"/>
                                                                                <a:chExt cx="1023871" cy="2684295"/>
                                                                              </a:xfrm>
                                                                            </p:grpSpPr>
                                                                            <p:sp>
                                                                              <p:nvSpPr>
                                                                                <p:cNvPr id="271" name="98 Rectángulo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25879" y="0"/>
                                                                                  <a:ext cx="996130" cy="398356"/>
                                                                                </a:xfrm>
                                                                                <a:prstGeom prst="rect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chemeClr val="bg1"/>
                                                                                  </a:bgClr>
                                                                                </a:pattFill>
                                                                              </p:spPr>
                                                                              <p:style>
                                                                                <a:lnRef idx="2">
                                                                                  <a:schemeClr val="accent1">
                                                                                    <a:shade val="50000"/>
                                                                                  </a:schemeClr>
                                                                                </a:lnRef>
                                                                                <a:fillRef idx="1">
                                                                                  <a:schemeClr val="accent1"/>
                                                                                </a:fillRef>
                                                                                <a:effectRef idx="0">
                                                                                  <a:schemeClr val="accent1"/>
                                                                                </a:effectRef>
                                                                                <a:fontRef idx="minor">
                                                                                  <a:schemeClr val="lt1"/>
                                                                                </a:fontRef>
                                                                              </p:style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5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Mayor desarrollo del personal de salud especializado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2" name="117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51758" y="491706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chemeClr val="bg1"/>
                                                                                  </a:bgClr>
                                                                                </a:pattFill>
                                                                                <a:ln>
                                                                                  <a:solidFill>
                                                                                    <a:schemeClr val="accent1">
                                                                                      <a:lumMod val="75000"/>
                                                                                    </a:schemeClr>
                                                                                  </a:solidFill>
                                                                                </a:ln>
                                                                              </p:spPr>
                                                                              <p:style>
                                                                                <a:lnRef idx="2">
                                                                                  <a:schemeClr val="accent1">
                                                                                    <a:shade val="50000"/>
                                                                                  </a:schemeClr>
                                                                                </a:lnRef>
                                                                                <a:fillRef idx="1">
                                                                                  <a:schemeClr val="accent1"/>
                                                                                </a:fillRef>
                                                                                <a:effectRef idx="0">
                                                                                  <a:schemeClr val="accent1"/>
                                                                                </a:effectRef>
                                                                                <a:fontRef idx="minor">
                                                                                  <a:schemeClr val="lt1"/>
                                                                                </a:fontRef>
                                                                              </p:style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Mejor nivel académico del personal de salud especializado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3" name="118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43132" y="940280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chemeClr val="bg1"/>
                                                                                  </a:bgClr>
                                                                                </a:pattFill>
                                                                                <a:ln>
                                                                                  <a:solidFill>
                                                                                    <a:schemeClr val="accent1">
                                                                                      <a:lumMod val="75000"/>
                                                                                    </a:schemeClr>
                                                                                  </a:solidFill>
                                                                                </a:ln>
                                                                              </p:spPr>
                                                                              <p:style>
                                                                                <a:lnRef idx="2">
                                                                                  <a:schemeClr val="accent1">
                                                                                    <a:shade val="50000"/>
                                                                                  </a:schemeClr>
                                                                                </a:lnRef>
                                                                                <a:fillRef idx="1">
                                                                                  <a:schemeClr val="accent1"/>
                                                                                </a:fillRef>
                                                                                <a:effectRef idx="0">
                                                                                  <a:schemeClr val="accent1"/>
                                                                                </a:effectRef>
                                                                                <a:fontRef idx="minor">
                                                                                  <a:schemeClr val="lt1"/>
                                                                                </a:fontRef>
                                                                              </p:style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Suficiente educación continua para el personal de salud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4" name="119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34505" y="1362974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chemeClr val="bg1"/>
                                                                                  </a:bgClr>
                                                                                </a:pattFill>
                                                                                <a:ln>
                                                                                  <a:solidFill>
                                                                                    <a:schemeClr val="accent1">
                                                                                      <a:lumMod val="75000"/>
                                                                                    </a:schemeClr>
                                                                                  </a:solidFill>
                                                                                </a:ln>
                                                                              </p:spPr>
                                                                              <p:style>
                                                                                <a:lnRef idx="2">
                                                                                  <a:schemeClr val="accent1">
                                                                                    <a:shade val="50000"/>
                                                                                  </a:schemeClr>
                                                                                </a:lnRef>
                                                                                <a:fillRef idx="1">
                                                                                  <a:schemeClr val="accent1"/>
                                                                                </a:fillRef>
                                                                                <a:effectRef idx="0">
                                                                                  <a:schemeClr val="accent1"/>
                                                                                </a:effectRef>
                                                                                <a:fontRef idx="minor">
                                                                                  <a:schemeClr val="lt1"/>
                                                                                </a:fontRef>
                                                                              </p:style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Satisfacción académica del personal con la plantilla docente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5" name="120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0" y="1785668"/>
                                                                                  <a:ext cx="1023871" cy="443918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chemeClr val="bg1"/>
                                                                                  </a:bgClr>
                                                                                </a:pattFill>
                                                                                <a:ln>
                                                                                  <a:solidFill>
                                                                                    <a:schemeClr val="accent1">
                                                                                      <a:lumMod val="75000"/>
                                                                                    </a:schemeClr>
                                                                                  </a:solidFill>
                                                                                  <a:prstDash val="sysDash"/>
                                                                                </a:ln>
                                                                              </p:spPr>
                                                                              <p:style>
                                                                                <a:lnRef idx="2">
                                                                                  <a:schemeClr val="accent1">
                                                                                    <a:shade val="50000"/>
                                                                                  </a:schemeClr>
                                                                                </a:lnRef>
                                                                                <a:fillRef idx="1">
                                                                                  <a:schemeClr val="accent1"/>
                                                                                </a:fillRef>
                                                                                <a:effectRef idx="0">
                                                                                  <a:schemeClr val="accent1"/>
                                                                                </a:effectRef>
                                                                                <a:fontRef idx="minor">
                                                                                  <a:schemeClr val="lt1"/>
                                                                                </a:fontRef>
                                                                              </p:style>
                                                                              <p:txBody>
                                                                                <a:bodyPr wrap="square" rtlCol="0" anchor="ctr">
                                                                                  <a:noAutofit/>
                                                                                </a:bodyPr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Mejor profesionalización del personal docente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6" name="119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43132" y="2329133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ysClr val="window" lastClr="FFFFFF"/>
                                                                                  </a:bgClr>
                                                                                </a:pattFill>
                                                                                <a:ln w="25400" cap="flat" cmpd="sng" algn="ctr">
                                                                                  <a:solidFill>
                                                                                    <a:srgbClr val="4F81BD">
                                                                                      <a:lumMod val="75000"/>
                                                                                    </a:srgbClr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</a:ln>
                                                                                <a:effectLst/>
                                                                              </p:spPr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Balance en la carga asistencial del personal de salud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</p:grpSp>
                                                                          <p:cxnSp>
                                                                            <p:nvCxnSpPr>
                                                                              <p:cNvPr id="270" name="Conector recto 269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207034"/>
                                                                                <a:ext cx="13494" cy="2316803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61" name="Grupo 260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7768074" y="17253"/>
                                                                              <a:ext cx="1069467" cy="1650603"/>
                                                                              <a:chOff x="-4326" y="0"/>
                                                                              <a:chExt cx="1069467" cy="1650603"/>
                                                                            </a:xfrm>
                                                                          </p:grpSpPr>
                                                                          <p:grpSp>
                                                                            <p:nvGrpSpPr>
                                                                              <p:cNvPr id="262" name="Grupo 261"/>
                                                                              <p:cNvGrpSpPr/>
                                                                              <p:nvPr/>
                                                                            </p:nvGrpSpPr>
                                                                            <p:grpSpPr>
                                                                              <a:xfrm>
                                                                                <a:off x="69011" y="0"/>
                                                                                <a:ext cx="996130" cy="1650603"/>
                                                                                <a:chOff x="8626" y="0"/>
                                                                                <a:chExt cx="996130" cy="1650603"/>
                                                                              </a:xfrm>
                                                                            </p:grpSpPr>
                                                                            <p:sp>
                                                                              <p:nvSpPr>
                                                                                <p:cNvPr id="265" name="98 Rectángulo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8626" y="0"/>
                                                                                  <a:ext cx="996130" cy="398356"/>
                                                                                </a:xfrm>
                                                                                <a:prstGeom prst="rect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ysClr val="window" lastClr="FFFFFF"/>
                                                                                  </a:bgClr>
                                                                                </a:pattFill>
                                                                                <a:ln w="25400" cap="flat" cmpd="sng" algn="ctr">
                                                                                  <a:solidFill>
                                                                                    <a:srgbClr val="4F81BD">
                                                                                      <a:shade val="50000"/>
                                                                                    </a:srgbClr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</a:ln>
                                                                                <a:effectLst/>
                                                                              </p:spPr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500" b="1" dirty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Capacitación suficiente y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500" b="1" dirty="0" smtClean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adecuada </a:t>
                                                                                  </a:r>
                                                                                  <a:endParaRPr lang="es-MX" sz="1200" dirty="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66" name="118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21209" y="457023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ysClr val="window" lastClr="FFFFFF"/>
                                                                                  </a:bgClr>
                                                                                </a:pattFill>
                                                                                <a:ln w="25400" cap="flat" cmpd="sng" algn="ctr">
                                                                                  <a:solidFill>
                                                                                    <a:srgbClr val="4F81BD">
                                                                                      <a:lumMod val="75000"/>
                                                                                    </a:srgbClr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</a:ln>
                                                                                <a:effectLst/>
                                                                              </p:spPr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dirty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Correcta integración del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300" b="1" dirty="0" smtClean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Programa Anual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300" b="1" dirty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de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300" b="1" dirty="0" smtClean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Capacitación </a:t>
                                                                                  </a:r>
                                                                                  <a:endParaRPr lang="es-MX" sz="1200" dirty="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67" name="118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33017" y="908809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ysClr val="window" lastClr="FFFFFF"/>
                                                                                  </a:bgClr>
                                                                                </a:pattFill>
                                                                                <a:ln w="25400" cap="flat" cmpd="sng" algn="ctr">
                                                                                  <a:solidFill>
                                                                                    <a:srgbClr val="4F81BD">
                                                                                      <a:lumMod val="75000"/>
                                                                                    </a:srgbClr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</a:ln>
                                                                                <a:effectLst/>
                                                                              </p:spPr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dirty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Seguimiento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300" b="1" dirty="0" smtClean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adecuado del programa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300" b="1" dirty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de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300" b="1" dirty="0" smtClean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capacitación    </a:t>
                                                                                  </a:r>
                                                                                  <a:endParaRPr lang="es-MX" sz="1200" dirty="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68" name="119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24314" y="1295441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ysClr val="window" lastClr="FFFFFF"/>
                                                                                  </a:bgClr>
                                                                                </a:pattFill>
                                                                                <a:ln w="25400" cap="flat" cmpd="sng" algn="ctr">
                                                                                  <a:solidFill>
                                                                                    <a:srgbClr val="4F81BD">
                                                                                      <a:lumMod val="75000"/>
                                                                                    </a:srgbClr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</a:ln>
                                                                                <a:effectLst/>
                                                                              </p:spPr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dirty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Apoyo institucional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300" b="1" dirty="0" smtClean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               fortalecido a la capacitación</a:t>
                                                                                  </a:r>
                                                                                  <a:endParaRPr lang="es-MX" sz="1200" dirty="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</p:grpSp>
                                                                          <p:cxnSp>
                                                                            <p:nvCxnSpPr>
                                                                              <p:cNvPr id="263" name="Conector recto 262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 flipH="1">
                                                                                <a:off x="-4326" y="198407"/>
                                                                                <a:ext cx="4326" cy="1294400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</p:grpSp>
                                                                    </p:grpSp>
                                                                  </p:grpSp>
                                                                </p:grpSp>
                                                              </p:grpSp>
                                                            </p:grpSp>
                                                          </p:grpSp>
                                                        </p:grpSp>
                                                      </p:grpSp>
                                                    </p:grpSp>
                                                  </p:grpSp>
                                                </p:grpSp>
                                              </p:grpSp>
                                            </p:grpSp>
                                          </p:grpSp>
                                        </p:grpSp>
                                      </p:grpSp>
                                    </p:grpSp>
                                  </p:grpSp>
                                </p:grpSp>
                              </p:grpSp>
                            </p:grpSp>
                          </p:grpSp>
                        </p:grpSp>
                      </p:grpSp>
                    </p:grpSp>
                    <p:cxnSp>
                      <p:nvCxnSpPr>
                        <p:cNvPr id="198" name="Conector recto 197"/>
                        <p:cNvCxnSpPr/>
                        <p:nvPr/>
                      </p:nvCxnSpPr>
                      <p:spPr>
                        <a:xfrm flipH="1">
                          <a:off x="1409700" y="619125"/>
                          <a:ext cx="28575" cy="2295525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99" name="Conector recto 198"/>
                        <p:cNvCxnSpPr/>
                        <p:nvPr/>
                      </p:nvCxnSpPr>
                      <p:spPr>
                        <a:xfrm flipH="1">
                          <a:off x="1276350" y="2895600"/>
                          <a:ext cx="133350" cy="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327" name="Conector recto 326"/>
                      <p:cNvCxnSpPr/>
                      <p:nvPr/>
                    </p:nvCxnSpPr>
                    <p:spPr>
                      <a:xfrm>
                        <a:off x="5634953" y="3081453"/>
                        <a:ext cx="127058" cy="0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328" name="Conector recto 327"/>
                    <p:cNvCxnSpPr/>
                    <p:nvPr/>
                  </p:nvCxnSpPr>
                  <p:spPr>
                    <a:xfrm flipH="1">
                      <a:off x="6787126" y="3558920"/>
                      <a:ext cx="36000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29" name="Conector recto 328"/>
                  <p:cNvCxnSpPr/>
                  <p:nvPr/>
                </p:nvCxnSpPr>
                <p:spPr>
                  <a:xfrm flipH="1">
                    <a:off x="6787126" y="4066754"/>
                    <a:ext cx="64513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344" name="CuadroTexto 343"/>
          <p:cNvSpPr txBox="1"/>
          <p:nvPr/>
        </p:nvSpPr>
        <p:spPr>
          <a:xfrm>
            <a:off x="1900816" y="597242"/>
            <a:ext cx="126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Solución</a:t>
            </a:r>
            <a:endParaRPr lang="es-MX" b="1" dirty="0"/>
          </a:p>
        </p:txBody>
      </p:sp>
      <p:sp>
        <p:nvSpPr>
          <p:cNvPr id="345" name="CuadroTexto 344"/>
          <p:cNvSpPr txBox="1"/>
          <p:nvPr/>
        </p:nvSpPr>
        <p:spPr>
          <a:xfrm>
            <a:off x="258216" y="933048"/>
            <a:ext cx="126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Medios</a:t>
            </a:r>
            <a:endParaRPr lang="es-MX" b="1" dirty="0"/>
          </a:p>
        </p:txBody>
      </p:sp>
      <p:sp>
        <p:nvSpPr>
          <p:cNvPr id="346" name="CuadroTexto 34"/>
          <p:cNvSpPr txBox="1"/>
          <p:nvPr/>
        </p:nvSpPr>
        <p:spPr>
          <a:xfrm>
            <a:off x="683568" y="119521"/>
            <a:ext cx="6956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MX" sz="1400" kern="1200" dirty="0" smtClean="0">
                <a:solidFill>
                  <a:srgbClr val="000000"/>
                </a:solidFill>
                <a:effectLst/>
                <a:latin typeface="Soberana Sans" panose="020000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PP E010 “Formación </a:t>
            </a:r>
            <a:r>
              <a:rPr lang="es-MX" sz="1400" kern="1200" dirty="0">
                <a:solidFill>
                  <a:srgbClr val="000000"/>
                </a:solidFill>
                <a:effectLst/>
                <a:latin typeface="Soberana Sans" panose="020000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Capacitación de Recursos Humanos para la </a:t>
            </a:r>
            <a:r>
              <a:rPr lang="es-MX" sz="1400" kern="1200" dirty="0" smtClean="0">
                <a:solidFill>
                  <a:srgbClr val="000000"/>
                </a:solidFill>
                <a:effectLst/>
                <a:latin typeface="Soberana Sans" panose="020000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Salud</a:t>
            </a:r>
          </a:p>
          <a:p>
            <a:pPr algn="ctr"/>
            <a:r>
              <a:rPr lang="es-ES" sz="1400" b="1" dirty="0"/>
              <a:t>Árbol </a:t>
            </a:r>
            <a:r>
              <a:rPr lang="es-ES" sz="1400" b="1" dirty="0" smtClean="0"/>
              <a:t>de Objetivos  -  MIR 2024</a:t>
            </a:r>
            <a:endParaRPr lang="es-MX" sz="1400" dirty="0"/>
          </a:p>
        </p:txBody>
      </p:sp>
      <p:cxnSp>
        <p:nvCxnSpPr>
          <p:cNvPr id="145" name="Conector recto 144"/>
          <p:cNvCxnSpPr/>
          <p:nvPr/>
        </p:nvCxnSpPr>
        <p:spPr>
          <a:xfrm flipH="1">
            <a:off x="7903031" y="3291569"/>
            <a:ext cx="64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73 CuadroTexto"/>
          <p:cNvSpPr txBox="1">
            <a:spLocks noChangeArrowheads="1"/>
          </p:cNvSpPr>
          <p:nvPr/>
        </p:nvSpPr>
        <p:spPr bwMode="auto">
          <a:xfrm>
            <a:off x="6642246" y="6533138"/>
            <a:ext cx="31323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800" b="1" dirty="0" smtClean="0"/>
              <a:t>JUNIO 18 2024</a:t>
            </a:r>
            <a:endParaRPr lang="es-MX" altLang="es-MX" sz="800" b="1" dirty="0"/>
          </a:p>
        </p:txBody>
      </p:sp>
      <p:pic>
        <p:nvPicPr>
          <p:cNvPr id="142" name="Imagen 14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02" r="53658" b="23280"/>
          <a:stretch/>
        </p:blipFill>
        <p:spPr>
          <a:xfrm>
            <a:off x="7020272" y="38410"/>
            <a:ext cx="2096739" cy="818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32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475</Words>
  <Application>Microsoft Office PowerPoint</Application>
  <PresentationFormat>Presentación en pantalla (4:3)</PresentationFormat>
  <Paragraphs>67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Soberana Sans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CCINSHAE</dc:creator>
  <cp:lastModifiedBy>Estación de Trabajo Estadistica y Met. Inst. 01</cp:lastModifiedBy>
  <cp:revision>205</cp:revision>
  <cp:lastPrinted>2015-08-04T16:19:24Z</cp:lastPrinted>
  <dcterms:created xsi:type="dcterms:W3CDTF">2013-06-14T19:46:04Z</dcterms:created>
  <dcterms:modified xsi:type="dcterms:W3CDTF">2025-04-30T23:09:05Z</dcterms:modified>
</cp:coreProperties>
</file>