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56E86-C300-486C-AAF4-2637F69129E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E3D7-9407-4C53-9902-77A3B2B983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E3D7-9407-4C53-9902-77A3B2B983E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5121" y="728465"/>
            <a:ext cx="5427345" cy="31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Árbol de objetivos PP E023 “Atención a la Salud” - MIR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2025</a:t>
            </a:r>
          </a:p>
          <a:p>
            <a:pPr algn="ctr">
              <a:spcAft>
                <a:spcPts val="0"/>
              </a:spcAft>
            </a:pPr>
            <a:endParaRPr lang="es-ES" sz="1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9518" y="5486319"/>
            <a:ext cx="709368" cy="31124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16282" y="5724282"/>
            <a:ext cx="959487" cy="344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85543" y="1340191"/>
            <a:ext cx="5187563" cy="691329"/>
            <a:chOff x="85956" y="1461700"/>
            <a:chExt cx="5187563" cy="691329"/>
          </a:xfrm>
        </p:grpSpPr>
        <p:grpSp>
          <p:nvGrpSpPr>
            <p:cNvPr id="48" name="Grupo 47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50" name="6 Elipse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MX" sz="700" b="1" dirty="0">
                    <a:solidFill>
                      <a:schemeClr val="tx1"/>
                    </a:solidFill>
                  </a:rPr>
                  <a:t>Menor tiempo de recuperación de la enfermedad de </a:t>
                </a:r>
                <a:r>
                  <a:rPr lang="es-MX" sz="700" b="1" dirty="0" smtClean="0">
                    <a:solidFill>
                      <a:schemeClr val="tx1"/>
                    </a:solidFill>
                  </a:rPr>
                  <a:t>pacientes</a:t>
                </a:r>
                <a:endParaRPr lang="es-MX" sz="7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6 Elipse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Satisfacción de la población</a:t>
                </a:r>
              </a:p>
            </p:txBody>
          </p:sp>
          <p:sp>
            <p:nvSpPr>
              <p:cNvPr id="52" name="6 Elipse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Condiciones de salud mejoradas</a:t>
                </a:r>
              </a:p>
            </p:txBody>
          </p:sp>
        </p:grpSp>
        <p:cxnSp>
          <p:nvCxnSpPr>
            <p:cNvPr id="22" name="Conector recto 21"/>
            <p:cNvCxnSpPr>
              <a:stCxn id="50" idx="6"/>
              <a:endCxn id="51" idx="2"/>
            </p:cNvCxnSpPr>
            <p:nvPr/>
          </p:nvCxnSpPr>
          <p:spPr>
            <a:xfrm>
              <a:off x="1113824" y="1807981"/>
              <a:ext cx="1349964" cy="1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ector recto 136"/>
          <p:cNvCxnSpPr>
            <a:stCxn id="36" idx="0"/>
          </p:cNvCxnSpPr>
          <p:nvPr/>
        </p:nvCxnSpPr>
        <p:spPr>
          <a:xfrm flipV="1">
            <a:off x="4189703" y="2447733"/>
            <a:ext cx="5738" cy="721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o 149"/>
          <p:cNvGrpSpPr/>
          <p:nvPr/>
        </p:nvGrpSpPr>
        <p:grpSpPr>
          <a:xfrm>
            <a:off x="443840" y="3851394"/>
            <a:ext cx="8339966" cy="2381999"/>
            <a:chOff x="443840" y="3851394"/>
            <a:chExt cx="8339966" cy="2381999"/>
          </a:xfrm>
        </p:grpSpPr>
        <p:grpSp>
          <p:nvGrpSpPr>
            <p:cNvPr id="87" name="Grupo 86"/>
            <p:cNvGrpSpPr/>
            <p:nvPr/>
          </p:nvGrpSpPr>
          <p:grpSpPr>
            <a:xfrm>
              <a:off x="443840" y="3851394"/>
              <a:ext cx="8339966" cy="2381999"/>
              <a:chOff x="443840" y="3851394"/>
              <a:chExt cx="8339966" cy="2381999"/>
            </a:xfrm>
          </p:grpSpPr>
          <p:grpSp>
            <p:nvGrpSpPr>
              <p:cNvPr id="77" name="Grupo 76"/>
              <p:cNvGrpSpPr/>
              <p:nvPr/>
            </p:nvGrpSpPr>
            <p:grpSpPr>
              <a:xfrm>
                <a:off x="443840" y="3851394"/>
                <a:ext cx="8339966" cy="2381999"/>
                <a:chOff x="443840" y="3851394"/>
                <a:chExt cx="8339966" cy="2381999"/>
              </a:xfrm>
            </p:grpSpPr>
            <p:grpSp>
              <p:nvGrpSpPr>
                <p:cNvPr id="59" name="Grupo 58"/>
                <p:cNvGrpSpPr/>
                <p:nvPr/>
              </p:nvGrpSpPr>
              <p:grpSpPr>
                <a:xfrm>
                  <a:off x="443840" y="3851394"/>
                  <a:ext cx="8339966" cy="2381999"/>
                  <a:chOff x="443840" y="3851394"/>
                  <a:chExt cx="8339966" cy="2381999"/>
                </a:xfrm>
              </p:grpSpPr>
              <p:grpSp>
                <p:nvGrpSpPr>
                  <p:cNvPr id="55" name="Grupo 54"/>
                  <p:cNvGrpSpPr/>
                  <p:nvPr/>
                </p:nvGrpSpPr>
                <p:grpSpPr>
                  <a:xfrm>
                    <a:off x="443840" y="3851394"/>
                    <a:ext cx="8339966" cy="2381999"/>
                    <a:chOff x="443840" y="3851394"/>
                    <a:chExt cx="8339966" cy="2381999"/>
                  </a:xfrm>
                </p:grpSpPr>
                <p:grpSp>
                  <p:nvGrpSpPr>
                    <p:cNvPr id="45" name="Grupo 44"/>
                    <p:cNvGrpSpPr/>
                    <p:nvPr/>
                  </p:nvGrpSpPr>
                  <p:grpSpPr>
                    <a:xfrm>
                      <a:off x="443840" y="3851394"/>
                      <a:ext cx="8339966" cy="2381999"/>
                      <a:chOff x="443840" y="3851394"/>
                      <a:chExt cx="8339966" cy="2381999"/>
                    </a:xfrm>
                  </p:grpSpPr>
                  <p:grpSp>
                    <p:nvGrpSpPr>
                      <p:cNvPr id="41" name="Grupo 40"/>
                      <p:cNvGrpSpPr/>
                      <p:nvPr/>
                    </p:nvGrpSpPr>
                    <p:grpSpPr>
                      <a:xfrm>
                        <a:off x="443840" y="3851394"/>
                        <a:ext cx="8339966" cy="2381999"/>
                        <a:chOff x="443840" y="3851394"/>
                        <a:chExt cx="8339966" cy="2381999"/>
                      </a:xfrm>
                    </p:grpSpPr>
                    <p:grpSp>
                      <p:nvGrpSpPr>
                        <p:cNvPr id="30" name="Grupo 29"/>
                        <p:cNvGrpSpPr/>
                        <p:nvPr/>
                      </p:nvGrpSpPr>
                      <p:grpSpPr>
                        <a:xfrm>
                          <a:off x="443840" y="3851394"/>
                          <a:ext cx="8339966" cy="2381999"/>
                          <a:chOff x="443840" y="3851394"/>
                          <a:chExt cx="8339966" cy="2381999"/>
                        </a:xfrm>
                      </p:grpSpPr>
                      <p:grpSp>
                        <p:nvGrpSpPr>
                          <p:cNvPr id="27" name="Grupo 26"/>
                          <p:cNvGrpSpPr/>
                          <p:nvPr/>
                        </p:nvGrpSpPr>
                        <p:grpSpPr>
                          <a:xfrm>
                            <a:off x="443840" y="3851394"/>
                            <a:ext cx="8339966" cy="2381999"/>
                            <a:chOff x="443840" y="3851394"/>
                            <a:chExt cx="8339966" cy="2381999"/>
                          </a:xfrm>
                        </p:grpSpPr>
                        <p:grpSp>
                          <p:nvGrpSpPr>
                            <p:cNvPr id="85" name="Grupo 84"/>
                            <p:cNvGrpSpPr/>
                            <p:nvPr/>
                          </p:nvGrpSpPr>
                          <p:grpSpPr>
                            <a:xfrm>
                              <a:off x="443840" y="3851394"/>
                              <a:ext cx="8339966" cy="2381999"/>
                              <a:chOff x="443840" y="3851394"/>
                              <a:chExt cx="8339966" cy="2381999"/>
                            </a:xfrm>
                          </p:grpSpPr>
                          <p:grpSp>
                            <p:nvGrpSpPr>
                              <p:cNvPr id="82" name="Grupo 81"/>
                              <p:cNvGrpSpPr/>
                              <p:nvPr/>
                            </p:nvGrpSpPr>
                            <p:grpSpPr>
                              <a:xfrm>
                                <a:off x="443840" y="3859084"/>
                                <a:ext cx="8339966" cy="2374309"/>
                                <a:chOff x="443840" y="3859084"/>
                                <a:chExt cx="8339966" cy="2374309"/>
                              </a:xfrm>
                            </p:grpSpPr>
                            <p:grpSp>
                              <p:nvGrpSpPr>
                                <p:cNvPr id="79" name="Grupo 78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084"/>
                                  <a:ext cx="8339966" cy="2374309"/>
                                  <a:chOff x="443840" y="3859084"/>
                                  <a:chExt cx="8339966" cy="2374309"/>
                                </a:xfrm>
                              </p:grpSpPr>
                              <p:grpSp>
                                <p:nvGrpSpPr>
                                  <p:cNvPr id="76" name="Grupo 75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73" name="Grupo 7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70" name="Grupo 69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67" name="Grupo 66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64" name="Grupo 6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8" name="Grupo 17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  <a:noFill/>
                                          </p:grpSpPr>
                                          <p:sp>
                                            <p:nvSpPr>
                                              <p:cNvPr id="12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>
                                                  <a:spcAft>
                                                    <a:spcPts val="0"/>
                                                  </a:spcAft>
                                                </a:pPr>
                                                <a:r>
                                                  <a:rPr lang="es-MX" sz="700" b="1" kern="1200" dirty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Disminución en el diferimiento de la atención especializada: consulta, hospitalización, diagnóstico y rehabilitación</a:t>
                                                </a:r>
                                                <a:endParaRPr lang="es-MX" sz="700" b="1" dirty="0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ea typeface="Times New Roman" panose="02020603050405020304" pitchFamily="18" charset="0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3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Disminución en las complicaciones y muertes potencialmente evitables 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4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Equidad,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Igualdad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y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no discriminación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en la prestación de los servicios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5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Menor gasto en salud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6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Crecimiento vigilado de servicios privados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7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Demanda atendida de servicios especializados de salud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63" name="Conector angular 62"/>
                                            <p:cNvCxnSpPr>
                                              <a:stCxn id="17" idx="0"/>
                                              <a:endCxn id="15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5400000" flipH="1" flipV="1">
                                              <a:off x="6001746" y="3520785"/>
                                              <a:ext cx="563708" cy="3554045"/>
                                            </a:xfrm>
                                            <a:prstGeom prst="bentConnector3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66" name="Conector angular 65"/>
                                          <p:cNvCxnSpPr>
                                            <a:stCxn id="17" idx="0"/>
                                            <a:endCxn id="16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5400000" flipH="1" flipV="1">
                                            <a:off x="5218871" y="4307242"/>
                                            <a:ext cx="560127" cy="1984713"/>
                                          </a:xfrm>
                                          <a:prstGeom prst="bentConnector3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69" name="Conector angular 68"/>
                                        <p:cNvCxnSpPr>
                                          <a:stCxn id="17" idx="0"/>
                                          <a:endCxn id="14" idx="2"/>
                                        </p:cNvCxnSpPr>
                                        <p:nvPr/>
                                      </p:nvCxnSpPr>
                                      <p:spPr>
                                        <a:xfrm rot="5400000" flipH="1" flipV="1">
                                          <a:off x="4459015" y="5076700"/>
                                          <a:ext cx="550524" cy="455399"/>
                                        </a:xfrm>
                                        <a:prstGeom prst="bentConnector3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72" name="Conector angular 71"/>
                                      <p:cNvCxnSpPr>
                                        <a:stCxn id="17" idx="0"/>
                                        <a:endCxn id="13" idx="2"/>
                                      </p:cNvCxnSpPr>
                                      <p:nvPr/>
                                    </p:nvCxnSpPr>
                                    <p:spPr>
                                      <a:xfrm rot="16200000" flipV="1">
                                        <a:off x="3706178" y="4779260"/>
                                        <a:ext cx="550524" cy="1050277"/>
                                      </a:xfrm>
                                      <a:prstGeom prst="bentConnector3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75" name="Conector angular 74"/>
                                    <p:cNvCxnSpPr>
                                      <a:stCxn id="12" idx="2"/>
                                      <a:endCxn id="17" idx="0"/>
                                    </p:cNvCxnSpPr>
                                    <p:nvPr/>
                                  </p:nvCxnSpPr>
                                  <p:spPr>
                                    <a:xfrm rot="16200000" flipH="1">
                                      <a:off x="2561538" y="3634621"/>
                                      <a:ext cx="550524" cy="3339555"/>
                                    </a:xfrm>
                                    <a:prstGeom prst="bentConnector3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78" name="Conector angular 77"/>
                                  <p:cNvCxnSpPr>
                                    <a:stCxn id="12" idx="0"/>
                                    <a:endCxn id="33" idx="4"/>
                                  </p:cNvCxnSpPr>
                                  <p:nvPr/>
                                </p:nvCxnSpPr>
                                <p:spPr>
                                  <a:xfrm rot="16200000" flipV="1">
                                    <a:off x="625090" y="3833472"/>
                                    <a:ext cx="516321" cy="567546"/>
                                  </a:xfrm>
                                  <a:prstGeom prst="bentConnector3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81" name="Conector angular 80"/>
                                <p:cNvCxnSpPr>
                                  <a:stCxn id="12" idx="0"/>
                                  <a:endCxn id="34" idx="4"/>
                                </p:cNvCxnSpPr>
                                <p:nvPr/>
                              </p:nvCxnSpPr>
                              <p:spPr>
                                <a:xfrm rot="5400000" flipH="1" flipV="1">
                                  <a:off x="1224837" y="3801271"/>
                                  <a:ext cx="516321" cy="631949"/>
                                </a:xfrm>
                                <a:prstGeom prst="bentConnector3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84" name="Conector angular 83"/>
                              <p:cNvCxnSpPr>
                                <a:stCxn id="12" idx="0"/>
                                <a:endCxn id="35" idx="4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1820740" y="3197678"/>
                                <a:ext cx="524011" cy="1831444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5" name="Conector angular 24"/>
                            <p:cNvCxnSpPr>
                              <a:endCxn id="32" idx="4"/>
                            </p:cNvCxnSpPr>
                            <p:nvPr/>
                          </p:nvCxnSpPr>
                          <p:spPr>
                            <a:xfrm rot="5400000" flipH="1" flipV="1">
                              <a:off x="8026216" y="3893493"/>
                              <a:ext cx="503138" cy="434321"/>
                            </a:xfrm>
                            <a:prstGeom prst="bentConnector3">
                              <a:avLst>
                                <a:gd name="adj1" fmla="val 50000"/>
                              </a:avLst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9" name="Conector angular 28"/>
                          <p:cNvCxnSpPr>
                            <a:stCxn id="38" idx="4"/>
                            <a:endCxn id="15" idx="0"/>
                          </p:cNvCxnSpPr>
                          <p:nvPr/>
                        </p:nvCxnSpPr>
                        <p:spPr>
                          <a:xfrm rot="16200000" flipH="1">
                            <a:off x="7385980" y="3687577"/>
                            <a:ext cx="503137" cy="846149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0" name="Conector angular 39"/>
                        <p:cNvCxnSpPr>
                          <a:stCxn id="37" idx="4"/>
                          <a:endCxn id="16" idx="0"/>
                        </p:cNvCxnSpPr>
                        <p:nvPr/>
                      </p:nvCxnSpPr>
                      <p:spPr>
                        <a:xfrm rot="16200000" flipH="1">
                          <a:off x="5876340" y="3750851"/>
                          <a:ext cx="506718" cy="723183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4" name="Conector angular 43"/>
                      <p:cNvCxnSpPr>
                        <a:stCxn id="16" idx="0"/>
                        <a:endCxn id="38" idx="4"/>
                      </p:cNvCxnSpPr>
                      <p:nvPr/>
                    </p:nvCxnSpPr>
                    <p:spPr>
                      <a:xfrm rot="5400000" flipH="1" flipV="1">
                        <a:off x="6599523" y="3750852"/>
                        <a:ext cx="506718" cy="72318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Conector angular 52"/>
                    <p:cNvCxnSpPr>
                      <a:stCxn id="13" idx="0"/>
                      <a:endCxn id="35" idx="4"/>
                    </p:cNvCxnSpPr>
                    <p:nvPr/>
                  </p:nvCxnSpPr>
                  <p:spPr>
                    <a:xfrm rot="16200000" flipV="1">
                      <a:off x="2965379" y="3884483"/>
                      <a:ext cx="524011" cy="457834"/>
                    </a:xfrm>
                    <a:prstGeom prst="bentConnector3">
                      <a:avLst>
                        <a:gd name="adj1" fmla="val 75448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Conector recto 56"/>
                  <p:cNvCxnSpPr/>
                  <p:nvPr/>
                </p:nvCxnSpPr>
                <p:spPr>
                  <a:xfrm flipV="1">
                    <a:off x="2977722" y="4110102"/>
                    <a:ext cx="404083" cy="54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Forma libre 67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3" name="Forma libre 82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cxnSp>
              <p:nvCxnSpPr>
                <p:cNvPr id="74" name="Conector recto 73"/>
                <p:cNvCxnSpPr>
                  <a:stCxn id="68" idx="3"/>
                  <a:endCxn id="83" idx="0"/>
                </p:cNvCxnSpPr>
                <p:nvPr/>
              </p:nvCxnSpPr>
              <p:spPr>
                <a:xfrm flipV="1">
                  <a:off x="3502828" y="4093645"/>
                  <a:ext cx="1393665" cy="3301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ector recto 85"/>
              <p:cNvCxnSpPr>
                <a:stCxn id="83" idx="3"/>
              </p:cNvCxnSpPr>
              <p:nvPr/>
            </p:nvCxnSpPr>
            <p:spPr>
              <a:xfrm>
                <a:off x="5027461" y="4103170"/>
                <a:ext cx="740646" cy="141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Conector recto 139"/>
            <p:cNvCxnSpPr>
              <a:stCxn id="36" idx="4"/>
            </p:cNvCxnSpPr>
            <p:nvPr/>
          </p:nvCxnSpPr>
          <p:spPr>
            <a:xfrm flipH="1">
              <a:off x="4187936" y="3859082"/>
              <a:ext cx="1767" cy="258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o 145"/>
          <p:cNvGrpSpPr/>
          <p:nvPr/>
        </p:nvGrpSpPr>
        <p:grpSpPr>
          <a:xfrm>
            <a:off x="85543" y="2030010"/>
            <a:ext cx="8923337" cy="2345396"/>
            <a:chOff x="85543" y="2030010"/>
            <a:chExt cx="8923337" cy="2345396"/>
          </a:xfrm>
        </p:grpSpPr>
        <p:grpSp>
          <p:nvGrpSpPr>
            <p:cNvPr id="135" name="Grupo 134"/>
            <p:cNvGrpSpPr/>
            <p:nvPr/>
          </p:nvGrpSpPr>
          <p:grpSpPr>
            <a:xfrm>
              <a:off x="85543" y="2030010"/>
              <a:ext cx="8923337" cy="2345396"/>
              <a:chOff x="85543" y="2030010"/>
              <a:chExt cx="8923337" cy="2345396"/>
            </a:xfrm>
          </p:grpSpPr>
          <p:grpSp>
            <p:nvGrpSpPr>
              <p:cNvPr id="117" name="Grupo 116"/>
              <p:cNvGrpSpPr/>
              <p:nvPr/>
            </p:nvGrpSpPr>
            <p:grpSpPr>
              <a:xfrm>
                <a:off x="85543" y="2030010"/>
                <a:ext cx="8923337" cy="2345395"/>
                <a:chOff x="85543" y="2030010"/>
                <a:chExt cx="8923337" cy="2345395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85543" y="2030010"/>
                  <a:ext cx="8923337" cy="2345395"/>
                  <a:chOff x="85543" y="2030010"/>
                  <a:chExt cx="8923337" cy="2345395"/>
                </a:xfrm>
              </p:grpSpPr>
              <p:grpSp>
                <p:nvGrpSpPr>
                  <p:cNvPr id="110" name="Grupo 109"/>
                  <p:cNvGrpSpPr/>
                  <p:nvPr/>
                </p:nvGrpSpPr>
                <p:grpSpPr>
                  <a:xfrm>
                    <a:off x="85543" y="2030010"/>
                    <a:ext cx="8923337" cy="2345395"/>
                    <a:chOff x="85543" y="2030010"/>
                    <a:chExt cx="8923337" cy="2345395"/>
                  </a:xfrm>
                </p:grpSpPr>
                <p:grpSp>
                  <p:nvGrpSpPr>
                    <p:cNvPr id="105" name="Grupo 104"/>
                    <p:cNvGrpSpPr/>
                    <p:nvPr/>
                  </p:nvGrpSpPr>
                  <p:grpSpPr>
                    <a:xfrm>
                      <a:off x="85543" y="2030010"/>
                      <a:ext cx="8923337" cy="2345395"/>
                      <a:chOff x="85543" y="2030010"/>
                      <a:chExt cx="8923337" cy="2345395"/>
                    </a:xfrm>
                  </p:grpSpPr>
                  <p:grpSp>
                    <p:nvGrpSpPr>
                      <p:cNvPr id="102" name="Grupo 101"/>
                      <p:cNvGrpSpPr/>
                      <p:nvPr/>
                    </p:nvGrpSpPr>
                    <p:grpSpPr>
                      <a:xfrm>
                        <a:off x="85543" y="2030010"/>
                        <a:ext cx="8923337" cy="2345395"/>
                        <a:chOff x="85543" y="2030010"/>
                        <a:chExt cx="8923337" cy="2345395"/>
                      </a:xfrm>
                    </p:grpSpPr>
                    <p:cxnSp>
                      <p:nvCxnSpPr>
                        <p:cNvPr id="91" name="Conector recto 90"/>
                        <p:cNvCxnSpPr>
                          <a:stCxn id="52" idx="4"/>
                        </p:cNvCxnSpPr>
                        <p:nvPr/>
                      </p:nvCxnSpPr>
                      <p:spPr>
                        <a:xfrm>
                          <a:off x="4759172" y="2030010"/>
                          <a:ext cx="3144" cy="207316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1" name="Grupo 100"/>
                        <p:cNvGrpSpPr/>
                        <p:nvPr/>
                      </p:nvGrpSpPr>
                      <p:grpSpPr>
                        <a:xfrm>
                          <a:off x="85543" y="2030010"/>
                          <a:ext cx="8923337" cy="2345395"/>
                          <a:chOff x="85543" y="2030010"/>
                          <a:chExt cx="8923337" cy="2345395"/>
                        </a:xfrm>
                      </p:grpSpPr>
                      <p:grpSp>
                        <p:nvGrpSpPr>
                          <p:cNvPr id="19" name="Grupo 18"/>
                          <p:cNvGrpSpPr/>
                          <p:nvPr/>
                        </p:nvGrpSpPr>
                        <p:grpSpPr>
                          <a:xfrm>
                            <a:off x="85543" y="2031381"/>
                            <a:ext cx="8923337" cy="1827703"/>
                            <a:chOff x="85543" y="2031381"/>
                            <a:chExt cx="8923337" cy="1827703"/>
                          </a:xfrm>
                        </p:grpSpPr>
                        <p:grpSp>
                          <p:nvGrpSpPr>
                            <p:cNvPr id="11" name="Grupo 10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42" name="6 Elipse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 fontScale="92500" lnSpcReduction="10000"/>
                              </a:bodyPr>
                              <a:lstStyle/>
                              <a:p>
                                <a:pPr algn="ctr"/>
                                <a:r>
                                  <a:rPr lang="es-MX" sz="800" b="1" dirty="0">
                                    <a:solidFill>
                                      <a:schemeClr val="tx1"/>
                                    </a:solidFill>
                                  </a:rPr>
                                  <a:t>Demanda satisfecha de servicios </a:t>
                                </a:r>
                                <a:r>
                                  <a:rPr lang="es-MX" sz="8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especializados de salud</a:t>
                                </a:r>
                                <a:endParaRPr lang="es-MX" sz="550" b="1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" name="Grupo 9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39" name="Grupo 38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32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Control del gasto público en salud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3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Mejor oportunidad en la atención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4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Mejor productividad laboral y escolar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5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Mayores oportunidades de trabajo e ingresos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6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s-MX" sz="800" b="1" dirty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Disminución de la automedicación</a:t>
                                    </a:r>
                                    <a:endParaRPr lang="es-MX" sz="800" b="1" dirty="0">
                                      <a:effectLst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Servicios de calidad  reconocida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8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Disminución en el gasto en salud de la población</a:t>
                                    </a: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7" name="Conector recto 6"/>
                                <p:cNvCxnSpPr>
                                  <a:stCxn id="42" idx="4"/>
                                  <a:endCxn id="33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2947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  <p:cxnSp>
                          <p:nvCxnSpPr>
                            <p:cNvPr id="9" name="Conector recto 8"/>
                            <p:cNvCxnSpPr>
                              <a:stCxn id="50" idx="4"/>
                              <a:endCxn id="42" idx="0"/>
                            </p:cNvCxnSpPr>
                            <p:nvPr/>
                          </p:nvCxnSpPr>
                          <p:spPr>
                            <a:xfrm>
                              <a:off x="599477" y="2031381"/>
                              <a:ext cx="0" cy="265118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7" name="Conector angular 96"/>
                          <p:cNvCxnSpPr>
                            <a:stCxn id="14" idx="0"/>
                            <a:endCxn id="52" idx="4"/>
                          </p:cNvCxnSpPr>
                          <p:nvPr/>
                        </p:nvCxnSpPr>
                        <p:spPr>
                          <a:xfrm rot="16200000" flipV="1">
                            <a:off x="3687878" y="3101305"/>
                            <a:ext cx="2345395" cy="202805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104" name="Conector angular 103"/>
                      <p:cNvCxnSpPr>
                        <a:stCxn id="38" idx="0"/>
                      </p:cNvCxnSpPr>
                      <p:nvPr/>
                    </p:nvCxnSpPr>
                    <p:spPr>
                      <a:xfrm rot="16200000" flipV="1">
                        <a:off x="5803387" y="1758178"/>
                        <a:ext cx="370016" cy="2452158"/>
                      </a:xfrm>
                      <a:prstGeom prst="bentConnector2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Grupo 108"/>
                    <p:cNvGrpSpPr/>
                    <p:nvPr/>
                  </p:nvGrpSpPr>
                  <p:grpSpPr>
                    <a:xfrm>
                      <a:off x="1798972" y="2356596"/>
                      <a:ext cx="1238735" cy="812669"/>
                      <a:chOff x="1798972" y="2356596"/>
                      <a:chExt cx="1238735" cy="812669"/>
                    </a:xfrm>
                  </p:grpSpPr>
                  <p:sp>
                    <p:nvSpPr>
                      <p:cNvPr id="106" name="Forma libre 105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avLst/>
                        <a:gdLst>
                          <a:gd name="connsiteX0" fmla="*/ 0 w 130968"/>
                          <a:gd name="connsiteY0" fmla="*/ 77759 h 87284"/>
                          <a:gd name="connsiteX1" fmla="*/ 47625 w 130968"/>
                          <a:gd name="connsiteY1" fmla="*/ 3940 h 87284"/>
                          <a:gd name="connsiteX2" fmla="*/ 102393 w 130968"/>
                          <a:gd name="connsiteY2" fmla="*/ 18228 h 87284"/>
                          <a:gd name="connsiteX3" fmla="*/ 130968 w 130968"/>
                          <a:gd name="connsiteY3" fmla="*/ 87284 h 872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30968" h="87284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  <p:cxnSp>
                    <p:nvCxnSpPr>
                      <p:cNvPr id="108" name="Conector angular 107"/>
                      <p:cNvCxnSpPr>
                        <a:stCxn id="34" idx="0"/>
                        <a:endCxn id="106" idx="0"/>
                      </p:cNvCxnSpPr>
                      <p:nvPr/>
                    </p:nvCxnSpPr>
                    <p:spPr>
                      <a:xfrm rot="5400000" flipH="1" flipV="1">
                        <a:off x="1979592" y="2248613"/>
                        <a:ext cx="740032" cy="1101272"/>
                      </a:xfrm>
                      <a:prstGeom prst="bentConnector4">
                        <a:avLst>
                          <a:gd name="adj1" fmla="val 100240"/>
                          <a:gd name="adj2" fmla="val 6107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12" name="Conector recto 111"/>
                  <p:cNvCxnSpPr>
                    <a:stCxn id="106" idx="3"/>
                  </p:cNvCxnSpPr>
                  <p:nvPr/>
                </p:nvCxnSpPr>
                <p:spPr>
                  <a:xfrm>
                    <a:off x="3037707" y="2438131"/>
                    <a:ext cx="1718023" cy="960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Conector angular 114"/>
                <p:cNvCxnSpPr>
                  <a:stCxn id="51" idx="4"/>
                </p:cNvCxnSpPr>
                <p:nvPr/>
              </p:nvCxnSpPr>
              <p:spPr>
                <a:xfrm rot="16200000" flipH="1">
                  <a:off x="2240252" y="2768577"/>
                  <a:ext cx="2095138" cy="621024"/>
                </a:xfrm>
                <a:prstGeom prst="bentConnector3">
                  <a:avLst>
                    <a:gd name="adj1" fmla="val 30199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2" name="Conector angular 131"/>
              <p:cNvCxnSpPr>
                <a:stCxn id="12" idx="0"/>
              </p:cNvCxnSpPr>
              <p:nvPr/>
            </p:nvCxnSpPr>
            <p:spPr>
              <a:xfrm rot="5400000" flipH="1" flipV="1">
                <a:off x="509911" y="3086345"/>
                <a:ext cx="1946172" cy="631949"/>
              </a:xfrm>
              <a:prstGeom prst="bentConnector3">
                <a:avLst>
                  <a:gd name="adj1" fmla="val 10004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Conector recto 144"/>
            <p:cNvCxnSpPr>
              <a:stCxn id="37" idx="2"/>
            </p:cNvCxnSpPr>
            <p:nvPr/>
          </p:nvCxnSpPr>
          <p:spPr>
            <a:xfrm flipH="1" flipV="1">
              <a:off x="4961977" y="3514172"/>
              <a:ext cx="292197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ector recto 7"/>
          <p:cNvCxnSpPr>
            <a:stCxn id="51" idx="6"/>
            <a:endCxn id="52" idx="2"/>
          </p:cNvCxnSpPr>
          <p:nvPr/>
        </p:nvCxnSpPr>
        <p:spPr>
          <a:xfrm flipV="1">
            <a:off x="3491243" y="1685101"/>
            <a:ext cx="753995" cy="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73 CuadroTexto"/>
          <p:cNvSpPr txBox="1">
            <a:spLocks noChangeArrowheads="1"/>
          </p:cNvSpPr>
          <p:nvPr/>
        </p:nvSpPr>
        <p:spPr bwMode="auto">
          <a:xfrm>
            <a:off x="-846640" y="6642556"/>
            <a:ext cx="31323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</a:p>
          <a:p>
            <a:pPr algn="ctr" eaLnBrk="1" hangingPunct="1"/>
            <a:endParaRPr lang="es-MX" altLang="es-MX" sz="800" b="1" dirty="0"/>
          </a:p>
        </p:txBody>
      </p:sp>
      <p:pic>
        <p:nvPicPr>
          <p:cNvPr id="92" name="Imagen 9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7" t="6330" r="43086" b="86837"/>
          <a:stretch/>
        </p:blipFill>
        <p:spPr>
          <a:xfrm>
            <a:off x="5685160" y="16626"/>
            <a:ext cx="3445051" cy="648392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33197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6"/>
          <p:cNvSpPr txBox="1">
            <a:spLocks noChangeArrowheads="1"/>
          </p:cNvSpPr>
          <p:nvPr/>
        </p:nvSpPr>
        <p:spPr bwMode="auto">
          <a:xfrm>
            <a:off x="397667" y="1181642"/>
            <a:ext cx="816175" cy="2914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 Box 6"/>
          <p:cNvSpPr txBox="1">
            <a:spLocks noChangeArrowheads="1"/>
          </p:cNvSpPr>
          <p:nvPr/>
        </p:nvSpPr>
        <p:spPr bwMode="auto">
          <a:xfrm>
            <a:off x="2413458" y="960184"/>
            <a:ext cx="959487" cy="2876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99" name="Grupo 298"/>
          <p:cNvGrpSpPr/>
          <p:nvPr/>
        </p:nvGrpSpPr>
        <p:grpSpPr>
          <a:xfrm>
            <a:off x="4706935" y="2184088"/>
            <a:ext cx="1249257" cy="3258565"/>
            <a:chOff x="50007" y="2031688"/>
            <a:chExt cx="1249257" cy="3258565"/>
          </a:xfrm>
        </p:grpSpPr>
        <p:grpSp>
          <p:nvGrpSpPr>
            <p:cNvPr id="300" name="Grupo 299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03" name="Grupo 302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06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Eficiente coordinación Interinstitucional</a:t>
                  </a:r>
                </a:p>
              </p:txBody>
            </p:sp>
            <p:sp>
              <p:nvSpPr>
                <p:cNvPr id="307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Adecuada alineación de programas federales</a:t>
                  </a:r>
                </a:p>
              </p:txBody>
            </p:sp>
            <p:sp>
              <p:nvSpPr>
                <p:cNvPr id="308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Adecuada coordinación entre enseñanza y servicios </a:t>
                  </a:r>
                </a:p>
              </p:txBody>
            </p:sp>
            <p:sp>
              <p:nvSpPr>
                <p:cNvPr id="309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Especialistas formados incorporados a instituciones de salud</a:t>
                  </a:r>
                </a:p>
              </p:txBody>
            </p:sp>
          </p:grpSp>
          <p:cxnSp>
            <p:nvCxnSpPr>
              <p:cNvPr id="304" name="Conector angular 303"/>
              <p:cNvCxnSpPr>
                <a:endCxn id="309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ector angular 304"/>
              <p:cNvCxnSpPr>
                <a:stCxn id="308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1" name="Conector angular 300"/>
            <p:cNvCxnSpPr>
              <a:stCxn id="307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angular 301"/>
            <p:cNvCxnSpPr>
              <a:stCxn id="306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" name="Grupo 309"/>
          <p:cNvGrpSpPr/>
          <p:nvPr/>
        </p:nvGrpSpPr>
        <p:grpSpPr>
          <a:xfrm>
            <a:off x="6185658" y="2141613"/>
            <a:ext cx="1249257" cy="3258565"/>
            <a:chOff x="50007" y="2031688"/>
            <a:chExt cx="1249257" cy="3258565"/>
          </a:xfrm>
        </p:grpSpPr>
        <p:grpSp>
          <p:nvGrpSpPr>
            <p:cNvPr id="311" name="Grupo 310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14" name="Grupo 313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17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600" b="1" dirty="0">
                      <a:solidFill>
                        <a:schemeClr val="tx1"/>
                      </a:solidFill>
                    </a:rPr>
                    <a:t>Adecuada atención a cambios permanentes de la población y del perfil epidemiológico</a:t>
                  </a:r>
                </a:p>
              </p:txBody>
            </p:sp>
            <p:sp>
              <p:nvSpPr>
                <p:cNvPr id="318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Control del crecimiento excesivo y concentración de la población</a:t>
                  </a:r>
                </a:p>
              </p:txBody>
            </p:sp>
            <p:sp>
              <p:nvSpPr>
                <p:cNvPr id="319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Atención del acelerado envejecimiento de la población</a:t>
                  </a:r>
                </a:p>
              </p:txBody>
            </p:sp>
            <p:sp>
              <p:nvSpPr>
                <p:cNvPr id="320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Atención al incremento de enfermedades no transmisibles</a:t>
                  </a:r>
                </a:p>
              </p:txBody>
            </p:sp>
          </p:grpSp>
          <p:cxnSp>
            <p:nvCxnSpPr>
              <p:cNvPr id="315" name="Conector angular 314"/>
              <p:cNvCxnSpPr>
                <a:endCxn id="320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ector angular 315"/>
              <p:cNvCxnSpPr>
                <a:stCxn id="319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Conector angular 311"/>
            <p:cNvCxnSpPr>
              <a:stCxn id="318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ector angular 312"/>
            <p:cNvCxnSpPr>
              <a:stCxn id="317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upo 381"/>
          <p:cNvGrpSpPr/>
          <p:nvPr/>
        </p:nvGrpSpPr>
        <p:grpSpPr>
          <a:xfrm>
            <a:off x="2413458" y="2501917"/>
            <a:ext cx="2563109" cy="4305900"/>
            <a:chOff x="2413458" y="2501917"/>
            <a:chExt cx="2563109" cy="4305900"/>
          </a:xfrm>
        </p:grpSpPr>
        <p:grpSp>
          <p:nvGrpSpPr>
            <p:cNvPr id="362" name="Grupo 361"/>
            <p:cNvGrpSpPr/>
            <p:nvPr/>
          </p:nvGrpSpPr>
          <p:grpSpPr>
            <a:xfrm>
              <a:off x="2413458" y="2501917"/>
              <a:ext cx="2563109" cy="4305900"/>
              <a:chOff x="2413458" y="2501917"/>
              <a:chExt cx="2563109" cy="4305900"/>
            </a:xfrm>
          </p:grpSpPr>
          <p:grpSp>
            <p:nvGrpSpPr>
              <p:cNvPr id="356" name="Grupo 355"/>
              <p:cNvGrpSpPr/>
              <p:nvPr/>
            </p:nvGrpSpPr>
            <p:grpSpPr>
              <a:xfrm>
                <a:off x="2413458" y="2501917"/>
                <a:ext cx="2563109" cy="4305900"/>
                <a:chOff x="2413458" y="2501917"/>
                <a:chExt cx="2563109" cy="4305900"/>
              </a:xfrm>
            </p:grpSpPr>
            <p:grpSp>
              <p:nvGrpSpPr>
                <p:cNvPr id="339" name="Grupo 338"/>
                <p:cNvGrpSpPr/>
                <p:nvPr/>
              </p:nvGrpSpPr>
              <p:grpSpPr>
                <a:xfrm>
                  <a:off x="2413458" y="2673418"/>
                  <a:ext cx="2563109" cy="4134399"/>
                  <a:chOff x="2403862" y="2603217"/>
                  <a:chExt cx="2563109" cy="4134399"/>
                </a:xfrm>
              </p:grpSpPr>
              <p:grpSp>
                <p:nvGrpSpPr>
                  <p:cNvPr id="150" name="Grupo 149"/>
                  <p:cNvGrpSpPr/>
                  <p:nvPr/>
                </p:nvGrpSpPr>
                <p:grpSpPr>
                  <a:xfrm>
                    <a:off x="2403862" y="2603217"/>
                    <a:ext cx="2563109" cy="4134399"/>
                    <a:chOff x="3667175" y="3467069"/>
                    <a:chExt cx="2031447" cy="2935780"/>
                  </a:xfrm>
                  <a:noFill/>
                </p:grpSpPr>
                <p:sp>
                  <p:nvSpPr>
                    <p:cNvPr id="143" name="228 Elipse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Necesidades de especialistas e insumos médicos cubiertas</a:t>
                      </a:r>
                      <a:endParaRPr lang="es-MX" sz="700" b="1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4" name="229 Elipse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Necesidad </a:t>
                      </a:r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real de </a:t>
                      </a:r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usuarios</a:t>
                      </a:r>
                      <a:endParaRPr lang="es-MX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5" name="231 Elipse"/>
                    <p:cNvSpPr/>
                    <p:nvPr/>
                  </p:nvSpPr>
                  <p:spPr>
                    <a:xfrm>
                      <a:off x="4380085" y="4956311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controlada de servicios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salud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6" name="232 Elipse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Adecuada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conectividad entre segundo y primer nivel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7" name="233 Elipse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Suficiente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ambulatoria y hospitalaria especializada</a:t>
                      </a:r>
                    </a:p>
                  </p:txBody>
                </p:sp>
                <p:sp>
                  <p:nvSpPr>
                    <p:cNvPr id="148" name="234 Elipse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Eficiencia de políticas [cero rechazos]</a:t>
                      </a:r>
                    </a:p>
                  </p:txBody>
                </p:sp>
                <p:sp>
                  <p:nvSpPr>
                    <p:cNvPr id="149" name="235 Elipse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controlada de servicios por usuarios derechohabientes (SS)</a:t>
                      </a:r>
                    </a:p>
                  </p:txBody>
                </p:sp>
              </p:grpSp>
              <p:cxnSp>
                <p:nvCxnSpPr>
                  <p:cNvPr id="334" name="Conector angular 333"/>
                  <p:cNvCxnSpPr>
                    <a:stCxn id="147" idx="4"/>
                    <a:endCxn id="145" idx="2"/>
                  </p:cNvCxnSpPr>
                  <p:nvPr/>
                </p:nvCxnSpPr>
                <p:spPr>
                  <a:xfrm rot="5400000">
                    <a:off x="3011821" y="4177986"/>
                    <a:ext cx="1118081" cy="535014"/>
                  </a:xfrm>
                  <a:prstGeom prst="bentConnector4">
                    <a:avLst>
                      <a:gd name="adj1" fmla="val 5356"/>
                      <a:gd name="adj2" fmla="val 123738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ector recto 337"/>
                  <p:cNvCxnSpPr>
                    <a:stCxn id="146" idx="2"/>
                  </p:cNvCxnSpPr>
                  <p:nvPr/>
                </p:nvCxnSpPr>
                <p:spPr>
                  <a:xfrm flipH="1" flipV="1">
                    <a:off x="3185581" y="4309443"/>
                    <a:ext cx="96079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0" name="Conector angular 349"/>
                <p:cNvCxnSpPr>
                  <a:stCxn id="147" idx="2"/>
                  <a:endCxn id="125" idx="2"/>
                </p:cNvCxnSpPr>
                <p:nvPr/>
              </p:nvCxnSpPr>
              <p:spPr>
                <a:xfrm rot="10800000" flipH="1">
                  <a:off x="3257487" y="2501917"/>
                  <a:ext cx="599560" cy="1150691"/>
                </a:xfrm>
                <a:prstGeom prst="bentConnector4">
                  <a:avLst>
                    <a:gd name="adj1" fmla="val -22594"/>
                    <a:gd name="adj2" fmla="val 9190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ector recto 353"/>
                <p:cNvCxnSpPr>
                  <a:stCxn id="143" idx="2"/>
                </p:cNvCxnSpPr>
                <p:nvPr/>
              </p:nvCxnSpPr>
              <p:spPr>
                <a:xfrm flipH="1" flipV="1">
                  <a:off x="3115207" y="2976997"/>
                  <a:ext cx="146405" cy="46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1" name="Conector angular 360"/>
              <p:cNvCxnSpPr>
                <a:stCxn id="148" idx="0"/>
                <a:endCxn id="125" idx="2"/>
              </p:cNvCxnSpPr>
              <p:nvPr/>
            </p:nvCxnSpPr>
            <p:spPr>
              <a:xfrm rot="5400000" flipH="1" flipV="1">
                <a:off x="1592869" y="3912984"/>
                <a:ext cx="3675245" cy="853111"/>
              </a:xfrm>
              <a:prstGeom prst="bentConnector3">
                <a:avLst>
                  <a:gd name="adj1" fmla="val 9747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4" name="Conector angular 363"/>
            <p:cNvCxnSpPr>
              <a:stCxn id="149" idx="0"/>
            </p:cNvCxnSpPr>
            <p:nvPr/>
          </p:nvCxnSpPr>
          <p:spPr>
            <a:xfrm rot="16200000" flipV="1">
              <a:off x="3650787" y="5464419"/>
              <a:ext cx="88450" cy="1382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5" name="Conector angular 374"/>
          <p:cNvCxnSpPr>
            <a:stCxn id="144" idx="2"/>
          </p:cNvCxnSpPr>
          <p:nvPr/>
        </p:nvCxnSpPr>
        <p:spPr>
          <a:xfrm rot="10800000">
            <a:off x="3003935" y="5137386"/>
            <a:ext cx="351058" cy="6405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229 Elipse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800" b="1" dirty="0">
                <a:solidFill>
                  <a:schemeClr val="tx1"/>
                </a:solidFill>
              </a:rPr>
              <a:t>Eficiente Sistema de Referencia  y </a:t>
            </a:r>
            <a:r>
              <a:rPr lang="es-MX" sz="800" b="1" dirty="0" err="1" smtClean="0">
                <a:solidFill>
                  <a:schemeClr val="tx1"/>
                </a:solidFill>
              </a:rPr>
              <a:t>Contrarreferencia</a:t>
            </a:r>
            <a:endParaRPr lang="es-MX" sz="800" b="1" dirty="0">
              <a:solidFill>
                <a:schemeClr val="tx1"/>
              </a:solidFill>
            </a:endParaRPr>
          </a:p>
        </p:txBody>
      </p:sp>
      <p:cxnSp>
        <p:nvCxnSpPr>
          <p:cNvPr id="385" name="Conector angular 384"/>
          <p:cNvCxnSpPr>
            <a:stCxn id="383" idx="2"/>
            <a:endCxn id="128" idx="1"/>
          </p:cNvCxnSpPr>
          <p:nvPr/>
        </p:nvCxnSpPr>
        <p:spPr>
          <a:xfrm rot="10800000">
            <a:off x="4705925" y="2184742"/>
            <a:ext cx="63114" cy="3668359"/>
          </a:xfrm>
          <a:prstGeom prst="bentConnector3">
            <a:avLst>
              <a:gd name="adj1" fmla="val 260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" name="Grupo 413"/>
          <p:cNvGrpSpPr/>
          <p:nvPr/>
        </p:nvGrpSpPr>
        <p:grpSpPr>
          <a:xfrm>
            <a:off x="7679090" y="2176743"/>
            <a:ext cx="1368046" cy="4605007"/>
            <a:chOff x="7679090" y="2176743"/>
            <a:chExt cx="1368046" cy="4605007"/>
          </a:xfrm>
        </p:grpSpPr>
        <p:grpSp>
          <p:nvGrpSpPr>
            <p:cNvPr id="413" name="Grupo 412"/>
            <p:cNvGrpSpPr/>
            <p:nvPr/>
          </p:nvGrpSpPr>
          <p:grpSpPr>
            <a:xfrm>
              <a:off x="7679090" y="2176743"/>
              <a:ext cx="1368046" cy="4605007"/>
              <a:chOff x="7679090" y="2176743"/>
              <a:chExt cx="1368046" cy="4605007"/>
            </a:xfrm>
          </p:grpSpPr>
          <p:grpSp>
            <p:nvGrpSpPr>
              <p:cNvPr id="401" name="Grupo 400"/>
              <p:cNvGrpSpPr/>
              <p:nvPr/>
            </p:nvGrpSpPr>
            <p:grpSpPr>
              <a:xfrm>
                <a:off x="7679091" y="2176743"/>
                <a:ext cx="1368045" cy="4605007"/>
                <a:chOff x="7679091" y="2176743"/>
                <a:chExt cx="1368045" cy="4605007"/>
              </a:xfrm>
            </p:grpSpPr>
            <p:grpSp>
              <p:nvGrpSpPr>
                <p:cNvPr id="397" name="Grupo 396"/>
                <p:cNvGrpSpPr/>
                <p:nvPr/>
              </p:nvGrpSpPr>
              <p:grpSpPr>
                <a:xfrm>
                  <a:off x="7679091" y="2176743"/>
                  <a:ext cx="1368045" cy="4605007"/>
                  <a:chOff x="7679091" y="2176743"/>
                  <a:chExt cx="1368045" cy="4605007"/>
                </a:xfrm>
              </p:grpSpPr>
              <p:grpSp>
                <p:nvGrpSpPr>
                  <p:cNvPr id="391" name="Grupo 390"/>
                  <p:cNvGrpSpPr/>
                  <p:nvPr/>
                </p:nvGrpSpPr>
                <p:grpSpPr>
                  <a:xfrm>
                    <a:off x="7679091" y="2176743"/>
                    <a:ext cx="1368045" cy="4605007"/>
                    <a:chOff x="7679091" y="2176743"/>
                    <a:chExt cx="1368045" cy="4605007"/>
                  </a:xfrm>
                </p:grpSpPr>
                <p:grpSp>
                  <p:nvGrpSpPr>
                    <p:cNvPr id="321" name="Grupo 320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  <a:noFill/>
                  </p:grpSpPr>
                  <p:sp>
                    <p:nvSpPr>
                      <p:cNvPr id="322" name="228 Elipse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650" b="1" dirty="0">
                            <a:solidFill>
                              <a:schemeClr val="tx1"/>
                            </a:solidFill>
                          </a:rPr>
                          <a:t>Desconcentración de infraestructura y tecnología</a:t>
                        </a:r>
                      </a:p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es-MX" sz="650" b="1" kern="1200" dirty="0" smtClean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rPr>
                          <a:t>insumos</a:t>
                        </a:r>
                        <a:endParaRPr lang="es-MX" sz="650" dirty="0">
                          <a:effectLst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3" name="229 Elipse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Adecuados servicios de diagnóstico y mantenimiento</a:t>
                        </a:r>
                      </a:p>
                    </p:txBody>
                  </p:sp>
                  <p:sp>
                    <p:nvSpPr>
                      <p:cNvPr id="324" name="231 Elipse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Mayor personal capacitado para operar tecnología de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punta</a:t>
                        </a:r>
                        <a:endParaRPr lang="es-MX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5" name="232 Elipse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Menor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dependencia en el desarrollo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tecnológico</a:t>
                        </a:r>
                        <a:endParaRPr lang="es-MX" sz="7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6" name="233 Elipse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Costos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eficientes de equipo y tecnología de punta</a:t>
                        </a:r>
                      </a:p>
                    </p:txBody>
                  </p:sp>
                  <p:sp>
                    <p:nvSpPr>
                      <p:cNvPr id="328" name="235 Elipse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Adecuada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utilización de la infraestructura disponible</a:t>
                        </a:r>
                      </a:p>
                    </p:txBody>
                  </p:sp>
                </p:grpSp>
                <p:cxnSp>
                  <p:nvCxnSpPr>
                    <p:cNvPr id="389" name="Conector angular 388"/>
                    <p:cNvCxnSpPr>
                      <a:stCxn id="322" idx="2"/>
                      <a:endCxn id="126" idx="1"/>
                    </p:cNvCxnSpPr>
                    <p:nvPr/>
                  </p:nvCxnSpPr>
                  <p:spPr>
                    <a:xfrm rot="10800000">
                      <a:off x="7679091" y="2176743"/>
                      <a:ext cx="78829" cy="702960"/>
                    </a:xfrm>
                    <a:prstGeom prst="bentConnector3">
                      <a:avLst>
                        <a:gd name="adj1" fmla="val 21814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5" name="Conector angular 394"/>
                  <p:cNvCxnSpPr>
                    <a:stCxn id="322" idx="4"/>
                    <a:endCxn id="326" idx="0"/>
                  </p:cNvCxnSpPr>
                  <p:nvPr/>
                </p:nvCxnSpPr>
                <p:spPr>
                  <a:xfrm rot="16200000" flipH="1">
                    <a:off x="8338881" y="3193266"/>
                    <a:ext cx="127295" cy="108262"/>
                  </a:xfrm>
                  <a:prstGeom prst="bentConnector3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9" name="Conector angular 398"/>
                <p:cNvCxnSpPr>
                  <a:stCxn id="328" idx="2"/>
                  <a:endCxn id="126" idx="1"/>
                </p:cNvCxnSpPr>
                <p:nvPr/>
              </p:nvCxnSpPr>
              <p:spPr>
                <a:xfrm rot="10800000">
                  <a:off x="7679091" y="2176743"/>
                  <a:ext cx="116075" cy="4300960"/>
                </a:xfrm>
                <a:prstGeom prst="bentConnector3">
                  <a:avLst>
                    <a:gd name="adj1" fmla="val 18023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4" name="Conector angular 403"/>
              <p:cNvCxnSpPr>
                <a:stCxn id="323" idx="2"/>
                <a:endCxn id="126" idx="1"/>
              </p:cNvCxnSpPr>
              <p:nvPr/>
            </p:nvCxnSpPr>
            <p:spPr>
              <a:xfrm rot="10800000">
                <a:off x="7679090" y="2176744"/>
                <a:ext cx="135668" cy="3595847"/>
              </a:xfrm>
              <a:prstGeom prst="bentConnector3">
                <a:avLst>
                  <a:gd name="adj1" fmla="val 1686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upo 411"/>
            <p:cNvGrpSpPr/>
            <p:nvPr/>
          </p:nvGrpSpPr>
          <p:grpSpPr>
            <a:xfrm>
              <a:off x="7679091" y="2176744"/>
              <a:ext cx="116075" cy="2868831"/>
              <a:chOff x="7679091" y="2176744"/>
              <a:chExt cx="116075" cy="2868831"/>
            </a:xfrm>
          </p:grpSpPr>
          <p:cxnSp>
            <p:nvCxnSpPr>
              <p:cNvPr id="407" name="Conector angular 406"/>
              <p:cNvCxnSpPr>
                <a:stCxn id="324" idx="2"/>
                <a:endCxn id="126" idx="1"/>
              </p:cNvCxnSpPr>
              <p:nvPr/>
            </p:nvCxnSpPr>
            <p:spPr>
              <a:xfrm rot="10800000">
                <a:off x="7679091" y="2176744"/>
                <a:ext cx="116075" cy="2868831"/>
              </a:xfrm>
              <a:prstGeom prst="bentConnector3">
                <a:avLst>
                  <a:gd name="adj1" fmla="val 18023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ector angular 409"/>
              <p:cNvCxnSpPr>
                <a:stCxn id="325" idx="2"/>
                <a:endCxn id="126" idx="1"/>
              </p:cNvCxnSpPr>
              <p:nvPr/>
            </p:nvCxnSpPr>
            <p:spPr>
              <a:xfrm rot="10800000">
                <a:off x="7679091" y="2176744"/>
                <a:ext cx="94381" cy="2173741"/>
              </a:xfrm>
              <a:prstGeom prst="bentConnector3">
                <a:avLst>
                  <a:gd name="adj1" fmla="val 19867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6" name="Grupo 415"/>
          <p:cNvGrpSpPr/>
          <p:nvPr/>
        </p:nvGrpSpPr>
        <p:grpSpPr>
          <a:xfrm>
            <a:off x="202407" y="820052"/>
            <a:ext cx="8815292" cy="5295254"/>
            <a:chOff x="202407" y="820052"/>
            <a:chExt cx="8815292" cy="5295254"/>
          </a:xfrm>
        </p:grpSpPr>
        <p:grpSp>
          <p:nvGrpSpPr>
            <p:cNvPr id="343" name="Grupo 342"/>
            <p:cNvGrpSpPr/>
            <p:nvPr/>
          </p:nvGrpSpPr>
          <p:grpSpPr>
            <a:xfrm>
              <a:off x="202407" y="820052"/>
              <a:ext cx="8815292" cy="4622601"/>
              <a:chOff x="202407" y="820052"/>
              <a:chExt cx="8815292" cy="4622601"/>
            </a:xfrm>
          </p:grpSpPr>
          <p:sp>
            <p:nvSpPr>
              <p:cNvPr id="131" name="95 Rectángulo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Demanda atendida de servicios especializados de salud</a:t>
                </a:r>
              </a:p>
            </p:txBody>
          </p:sp>
          <p:grpSp>
            <p:nvGrpSpPr>
              <p:cNvPr id="342" name="Grupo 341"/>
              <p:cNvGrpSpPr/>
              <p:nvPr/>
            </p:nvGrpSpPr>
            <p:grpSpPr>
              <a:xfrm>
                <a:off x="202407" y="1473784"/>
                <a:ext cx="8815292" cy="3968869"/>
                <a:chOff x="202407" y="1473784"/>
                <a:chExt cx="8815292" cy="3968869"/>
              </a:xfrm>
            </p:grpSpPr>
            <p:grpSp>
              <p:nvGrpSpPr>
                <p:cNvPr id="341" name="Grupo 340"/>
                <p:cNvGrpSpPr/>
                <p:nvPr/>
              </p:nvGrpSpPr>
              <p:grpSpPr>
                <a:xfrm>
                  <a:off x="202407" y="1473784"/>
                  <a:ext cx="8815292" cy="3968869"/>
                  <a:chOff x="202407" y="1473784"/>
                  <a:chExt cx="8815292" cy="3968869"/>
                </a:xfrm>
              </p:grpSpPr>
              <p:grpSp>
                <p:nvGrpSpPr>
                  <p:cNvPr id="203" name="Grupo 202"/>
                  <p:cNvGrpSpPr/>
                  <p:nvPr/>
                </p:nvGrpSpPr>
                <p:grpSpPr>
                  <a:xfrm>
                    <a:off x="202407" y="1473784"/>
                    <a:ext cx="8815292" cy="1037823"/>
                    <a:chOff x="202407" y="1473784"/>
                    <a:chExt cx="8815292" cy="1037823"/>
                  </a:xfrm>
                </p:grpSpPr>
                <p:grpSp>
                  <p:nvGrpSpPr>
                    <p:cNvPr id="200" name="Grupo 199"/>
                    <p:cNvGrpSpPr/>
                    <p:nvPr/>
                  </p:nvGrpSpPr>
                  <p:grpSpPr>
                    <a:xfrm>
                      <a:off x="202407" y="1473784"/>
                      <a:ext cx="8815292" cy="1037823"/>
                      <a:chOff x="202407" y="1473784"/>
                      <a:chExt cx="8815292" cy="1037823"/>
                    </a:xfrm>
                  </p:grpSpPr>
                  <p:grpSp>
                    <p:nvGrpSpPr>
                      <p:cNvPr id="197" name="Grupo 196"/>
                      <p:cNvGrpSpPr/>
                      <p:nvPr/>
                    </p:nvGrpSpPr>
                    <p:grpSpPr>
                      <a:xfrm>
                        <a:off x="202407" y="1473784"/>
                        <a:ext cx="8815292" cy="1037823"/>
                        <a:chOff x="202407" y="1473784"/>
                        <a:chExt cx="8815292" cy="1037823"/>
                      </a:xfrm>
                    </p:grpSpPr>
                    <p:grpSp>
                      <p:nvGrpSpPr>
                        <p:cNvPr id="194" name="Grupo 193"/>
                        <p:cNvGrpSpPr/>
                        <p:nvPr/>
                      </p:nvGrpSpPr>
                      <p:grpSpPr>
                        <a:xfrm>
                          <a:off x="202407" y="1473784"/>
                          <a:ext cx="8815292" cy="1037823"/>
                          <a:chOff x="202407" y="1473784"/>
                          <a:chExt cx="8815292" cy="1037823"/>
                        </a:xfrm>
                      </p:grpSpPr>
                      <p:grpSp>
                        <p:nvGrpSpPr>
                          <p:cNvPr id="191" name="Grupo 190"/>
                          <p:cNvGrpSpPr/>
                          <p:nvPr/>
                        </p:nvGrpSpPr>
                        <p:grpSpPr>
                          <a:xfrm>
                            <a:off x="202407" y="1473784"/>
                            <a:ext cx="8815292" cy="1037823"/>
                            <a:chOff x="202407" y="1473784"/>
                            <a:chExt cx="8815292" cy="1037823"/>
                          </a:xfrm>
                        </p:grpSpPr>
                        <p:grpSp>
                          <p:nvGrpSpPr>
                            <p:cNvPr id="188" name="Grupo 187"/>
                            <p:cNvGrpSpPr/>
                            <p:nvPr/>
                          </p:nvGrpSpPr>
                          <p:grpSpPr>
                            <a:xfrm>
                              <a:off x="202407" y="1473785"/>
                              <a:ext cx="8815292" cy="1037822"/>
                              <a:chOff x="202407" y="1473785"/>
                              <a:chExt cx="8815292" cy="1037822"/>
                            </a:xfrm>
                          </p:grpSpPr>
                          <p:grpSp>
                            <p:nvGrpSpPr>
                              <p:cNvPr id="121" name="Grupo 120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  <a:noFill/>
                            </p:grpSpPr>
                            <p:sp>
                              <p:nvSpPr>
                                <p:cNvPr id="123" name="95 Rectángulo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Políticas públicas contribuyen a la cobertura de servicios de salud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4" name="95 Rectángulo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Mayores recursos humanos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5" name="95 Rectángulo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Disponibilidad de servicios especializados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6" name="95 Rectángulo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Mejor infraestructura y tecnología hospitalaria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7" name="95 Rectángulo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Atención a transición demográfica y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epidemiológica</a:t>
                                  </a:r>
                                  <a:endParaRPr lang="es-MX" sz="800" b="1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28" name="95 Rectángulo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coordinación externa e interna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187" name="Conector angular 186"/>
                              <p:cNvCxnSpPr>
                                <a:stCxn id="123" idx="0"/>
                                <a:endCxn id="131" idx="2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2360359" y="-14861"/>
                                <a:ext cx="383439" cy="3360731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90" name="Conector angular 189"/>
                            <p:cNvCxnSpPr>
                              <a:stCxn id="124" idx="0"/>
                              <a:endCxn id="131" idx="2"/>
                            </p:cNvCxnSpPr>
                            <p:nvPr/>
                          </p:nvCxnSpPr>
                          <p:spPr>
                            <a:xfrm rot="5400000" flipH="1" flipV="1">
                              <a:off x="3104397" y="721830"/>
                              <a:ext cx="376093" cy="1880002"/>
                            </a:xfrm>
                            <a:prstGeom prst="bentConnector3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93" name="Conector angular 192"/>
                          <p:cNvCxnSpPr>
                            <a:stCxn id="125" idx="0"/>
                            <a:endCxn id="131" idx="2"/>
                          </p:cNvCxnSpPr>
                          <p:nvPr/>
                        </p:nvCxnSpPr>
                        <p:spPr>
                          <a:xfrm rot="5400000" flipH="1" flipV="1">
                            <a:off x="3857545" y="1473286"/>
                            <a:ext cx="374400" cy="375397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6" name="Conector angular 195"/>
                        <p:cNvCxnSpPr>
                          <a:stCxn id="128" idx="0"/>
                          <a:endCxn id="131" idx="2"/>
                        </p:cNvCxnSpPr>
                        <p:nvPr/>
                      </p:nvCxnSpPr>
                      <p:spPr>
                        <a:xfrm rot="16200000" flipV="1">
                          <a:off x="4609699" y="1096530"/>
                          <a:ext cx="384091" cy="1138600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99" name="Conector angular 198"/>
                      <p:cNvCxnSpPr>
                        <a:stCxn id="127" idx="0"/>
                        <a:endCxn id="131" idx="2"/>
                      </p:cNvCxnSpPr>
                      <p:nvPr/>
                    </p:nvCxnSpPr>
                    <p:spPr>
                      <a:xfrm rot="16200000" flipV="1">
                        <a:off x="5351970" y="354259"/>
                        <a:ext cx="376093" cy="261514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2" name="Conector angular 201"/>
                    <p:cNvCxnSpPr>
                      <a:stCxn id="126" idx="0"/>
                      <a:endCxn id="131" idx="2"/>
                    </p:cNvCxnSpPr>
                    <p:nvPr/>
                  </p:nvCxnSpPr>
                  <p:spPr>
                    <a:xfrm rot="16200000" flipV="1">
                      <a:off x="6102374" y="-396145"/>
                      <a:ext cx="376093" cy="4115951"/>
                    </a:xfrm>
                    <a:prstGeom prst="bentConnector3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Grupo 203"/>
                  <p:cNvGrpSpPr/>
                  <p:nvPr/>
                </p:nvGrpSpPr>
                <p:grpSpPr>
                  <a:xfrm>
                    <a:off x="202407" y="2184088"/>
                    <a:ext cx="1249257" cy="3258565"/>
                    <a:chOff x="50007" y="2031688"/>
                    <a:chExt cx="1249257" cy="3258565"/>
                  </a:xfrm>
                </p:grpSpPr>
                <p:grpSp>
                  <p:nvGrpSpPr>
                    <p:cNvPr id="205" name="Grupo 204"/>
                    <p:cNvGrpSpPr/>
                    <p:nvPr/>
                  </p:nvGrpSpPr>
                  <p:grpSpPr>
                    <a:xfrm>
                      <a:off x="50007" y="2031688"/>
                      <a:ext cx="1249257" cy="3258565"/>
                      <a:chOff x="50007" y="2031688"/>
                      <a:chExt cx="1249257" cy="3258565"/>
                    </a:xfrm>
                  </p:grpSpPr>
                  <p:grpSp>
                    <p:nvGrpSpPr>
                      <p:cNvPr id="208" name="Grupo 207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  <a:noFill/>
                    </p:grpSpPr>
                    <p:sp>
                      <p:nvSpPr>
                        <p:cNvPr id="211" name="25 Elipse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Eficiencia en el gasto de programas sociales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2" name="28 Elipse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asignación de presupuestos en salud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3" name="29 Elipse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financiamiento de nivel estatal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4" name="30 Elipse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cobertura del Seguro Popular en intervenciones y gastos catastróficos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209" name="Conector angular 208"/>
                      <p:cNvCxnSpPr>
                        <a:stCxn id="123" idx="1"/>
                        <a:endCxn id="214" idx="2"/>
                      </p:cNvCxnSpPr>
                      <p:nvPr/>
                    </p:nvCxnSpPr>
                    <p:spPr>
                      <a:xfrm rot="10800000" flipH="1" flipV="1">
                        <a:off x="50007" y="2031688"/>
                        <a:ext cx="75142" cy="2953297"/>
                      </a:xfrm>
                      <a:prstGeom prst="bentConnector3">
                        <a:avLst>
                          <a:gd name="adj1" fmla="val -12992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Conector angular 209"/>
                      <p:cNvCxnSpPr>
                        <a:stCxn id="213" idx="2"/>
                        <a:endCxn id="123" idx="1"/>
                      </p:cNvCxnSpPr>
                      <p:nvPr/>
                    </p:nvCxnSpPr>
                    <p:spPr>
                      <a:xfrm rot="10800000">
                        <a:off x="50007" y="2031690"/>
                        <a:ext cx="77300" cy="2238167"/>
                      </a:xfrm>
                      <a:prstGeom prst="bentConnector3">
                        <a:avLst>
                          <a:gd name="adj1" fmla="val 226301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6" name="Conector angular 205"/>
                    <p:cNvCxnSpPr>
                      <a:stCxn id="212" idx="2"/>
                      <a:endCxn id="123" idx="1"/>
                    </p:cNvCxnSpPr>
                    <p:nvPr/>
                  </p:nvCxnSpPr>
                  <p:spPr>
                    <a:xfrm rot="10800000">
                      <a:off x="50008" y="2031690"/>
                      <a:ext cx="77301" cy="1523039"/>
                    </a:xfrm>
                    <a:prstGeom prst="bentConnector3">
                      <a:avLst>
                        <a:gd name="adj1" fmla="val 229380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Conector angular 206"/>
                    <p:cNvCxnSpPr>
                      <a:stCxn id="211" idx="2"/>
                      <a:endCxn id="123" idx="1"/>
                    </p:cNvCxnSpPr>
                    <p:nvPr/>
                  </p:nvCxnSpPr>
                  <p:spPr>
                    <a:xfrm rot="10800000">
                      <a:off x="50007" y="2031690"/>
                      <a:ext cx="89352" cy="807911"/>
                    </a:xfrm>
                    <a:prstGeom prst="bentConnector3">
                      <a:avLst>
                        <a:gd name="adj1" fmla="val 20926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Grupo 287"/>
                <p:cNvGrpSpPr/>
                <p:nvPr/>
              </p:nvGrpSpPr>
              <p:grpSpPr>
                <a:xfrm>
                  <a:off x="1683136" y="2176743"/>
                  <a:ext cx="1247251" cy="3223435"/>
                  <a:chOff x="52013" y="2066818"/>
                  <a:chExt cx="1247251" cy="3223435"/>
                </a:xfrm>
              </p:grpSpPr>
              <p:grpSp>
                <p:nvGrpSpPr>
                  <p:cNvPr id="289" name="Grupo 288"/>
                  <p:cNvGrpSpPr/>
                  <p:nvPr/>
                </p:nvGrpSpPr>
                <p:grpSpPr>
                  <a:xfrm>
                    <a:off x="52013" y="2066818"/>
                    <a:ext cx="1247251" cy="3223435"/>
                    <a:chOff x="52013" y="2066818"/>
                    <a:chExt cx="1247251" cy="3223435"/>
                  </a:xfrm>
                </p:grpSpPr>
                <p:grpSp>
                  <p:nvGrpSpPr>
                    <p:cNvPr id="292" name="Grupo 291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  <a:noFill/>
                  </p:grpSpPr>
                  <p:sp>
                    <p:nvSpPr>
                      <p:cNvPr id="295" name="25 Elipse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800" b="1" dirty="0">
                            <a:solidFill>
                              <a:schemeClr val="tx1"/>
                            </a:solidFill>
                          </a:rPr>
                          <a:t>Adecuada distribución de especialistas</a:t>
                        </a:r>
                      </a:p>
                    </p:txBody>
                  </p:sp>
                  <p:sp>
                    <p:nvSpPr>
                      <p:cNvPr id="296" name="28 Elipse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Ausentismo controlado en Condiciones Generales de Trabajo</a:t>
                        </a:r>
                      </a:p>
                    </p:txBody>
                  </p:sp>
                  <p:sp>
                    <p:nvSpPr>
                      <p:cNvPr id="297" name="29 Elipse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Mayor oferta de plazas para la formación de especialistas </a:t>
                        </a:r>
                      </a:p>
                    </p:txBody>
                  </p:sp>
                  <p:sp>
                    <p:nvSpPr>
                      <p:cNvPr id="298" name="30 Elipse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Especialistas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acorde a comportamiento epidemiológico</a:t>
                        </a:r>
                      </a:p>
                    </p:txBody>
                  </p:sp>
                </p:grpSp>
                <p:cxnSp>
                  <p:nvCxnSpPr>
                    <p:cNvPr id="293" name="Conector angular 292"/>
                    <p:cNvCxnSpPr>
                      <a:stCxn id="124" idx="1"/>
                      <a:endCxn id="298" idx="2"/>
                    </p:cNvCxnSpPr>
                    <p:nvPr/>
                  </p:nvCxnSpPr>
                  <p:spPr>
                    <a:xfrm rot="10800000" flipH="1" flipV="1">
                      <a:off x="52013" y="2066818"/>
                      <a:ext cx="73135" cy="2918168"/>
                    </a:xfrm>
                    <a:prstGeom prst="bentConnector3">
                      <a:avLst>
                        <a:gd name="adj1" fmla="val -126983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Conector angular 293"/>
                    <p:cNvCxnSpPr>
                      <a:stCxn id="297" idx="2"/>
                      <a:endCxn id="124" idx="1"/>
                    </p:cNvCxnSpPr>
                    <p:nvPr/>
                  </p:nvCxnSpPr>
                  <p:spPr>
                    <a:xfrm rot="10800000">
                      <a:off x="52014" y="2066818"/>
                      <a:ext cx="75294" cy="2203038"/>
                    </a:xfrm>
                    <a:prstGeom prst="bentConnector3">
                      <a:avLst>
                        <a:gd name="adj1" fmla="val 223342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Conector angular 289"/>
                  <p:cNvCxnSpPr>
                    <a:stCxn id="296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75295" cy="1487910"/>
                  </a:xfrm>
                  <a:prstGeom prst="bentConnector3">
                    <a:avLst>
                      <a:gd name="adj1" fmla="val 22650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angular 290"/>
                  <p:cNvCxnSpPr>
                    <a:stCxn id="295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87345" cy="772782"/>
                  </a:xfrm>
                  <a:prstGeom prst="bentConnector3">
                    <a:avLst>
                      <a:gd name="adj1" fmla="val 20905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15" name="30 Elipse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s-MX" sz="700" b="1" dirty="0">
                  <a:solidFill>
                    <a:schemeClr val="tx1"/>
                  </a:solidFill>
                </a:rPr>
                <a:t>Equilibrio en el crecimiento de la población y del de servicios</a:t>
              </a:r>
            </a:p>
          </p:txBody>
        </p:sp>
      </p:grpSp>
      <p:cxnSp>
        <p:nvCxnSpPr>
          <p:cNvPr id="418" name="Conector angular 417"/>
          <p:cNvCxnSpPr>
            <a:stCxn id="415" idx="2"/>
            <a:endCxn id="124" idx="1"/>
          </p:cNvCxnSpPr>
          <p:nvPr/>
        </p:nvCxnSpPr>
        <p:spPr>
          <a:xfrm rot="10800000">
            <a:off x="1683138" y="2176743"/>
            <a:ext cx="73135" cy="3633296"/>
          </a:xfrm>
          <a:prstGeom prst="bentConnector3">
            <a:avLst>
              <a:gd name="adj1" fmla="val 230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5" name="Forma libre 4"/>
            <p:cNvSpPr/>
            <p:nvPr/>
          </p:nvSpPr>
          <p:spPr>
            <a:xfrm>
              <a:off x="4543425" y="2524076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7" name="Conector angular 6"/>
            <p:cNvCxnSpPr>
              <a:stCxn id="5" idx="0"/>
              <a:endCxn id="125" idx="2"/>
            </p:cNvCxnSpPr>
            <p:nvPr/>
          </p:nvCxnSpPr>
          <p:spPr>
            <a:xfrm flipH="1" flipV="1">
              <a:off x="3857047" y="2501916"/>
              <a:ext cx="686378" cy="93647"/>
            </a:xfrm>
            <a:prstGeom prst="bentConnector4">
              <a:avLst>
                <a:gd name="adj1" fmla="val 15265"/>
                <a:gd name="adj2" fmla="val 17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orma libre 131"/>
            <p:cNvSpPr/>
            <p:nvPr/>
          </p:nvSpPr>
          <p:spPr>
            <a:xfrm>
              <a:off x="6024332" y="3242624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2" name="Conector angular 11"/>
            <p:cNvCxnSpPr>
              <a:stCxn id="5" idx="2"/>
              <a:endCxn id="132" idx="0"/>
            </p:cNvCxnSpPr>
            <p:nvPr/>
          </p:nvCxnSpPr>
          <p:spPr>
            <a:xfrm>
              <a:off x="4662488" y="2605088"/>
              <a:ext cx="1361844" cy="709023"/>
            </a:xfrm>
            <a:prstGeom prst="bentConnector3">
              <a:avLst>
                <a:gd name="adj1" fmla="val 986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angular 14"/>
            <p:cNvCxnSpPr>
              <a:stCxn id="132" idx="2"/>
              <a:endCxn id="318" idx="0"/>
            </p:cNvCxnSpPr>
            <p:nvPr/>
          </p:nvCxnSpPr>
          <p:spPr>
            <a:xfrm>
              <a:off x="6143395" y="3323636"/>
              <a:ext cx="699518" cy="35749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4" name="73 CuadroTexto"/>
          <p:cNvSpPr txBox="1">
            <a:spLocks noChangeArrowheads="1"/>
          </p:cNvSpPr>
          <p:nvPr/>
        </p:nvSpPr>
        <p:spPr bwMode="auto">
          <a:xfrm>
            <a:off x="-941035" y="6611862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  <a:endParaRPr lang="es-MX" altLang="es-MX" sz="800" b="1" dirty="0"/>
          </a:p>
        </p:txBody>
      </p:sp>
      <p:pic>
        <p:nvPicPr>
          <p:cNvPr id="136" name="Imagen 13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7" t="6330" r="43086" b="86837"/>
          <a:stretch/>
        </p:blipFill>
        <p:spPr>
          <a:xfrm>
            <a:off x="5685160" y="16626"/>
            <a:ext cx="3445051" cy="648392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28243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419</Words>
  <Application>Microsoft Office PowerPoint</Application>
  <PresentationFormat>Presentación en pantalla (4:3)</PresentationFormat>
  <Paragraphs>66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Estación de Trabajo Estadistica y Met. Inst. 01</cp:lastModifiedBy>
  <cp:revision>216</cp:revision>
  <cp:lastPrinted>2017-10-02T18:13:36Z</cp:lastPrinted>
  <dcterms:created xsi:type="dcterms:W3CDTF">2016-05-30T19:15:49Z</dcterms:created>
  <dcterms:modified xsi:type="dcterms:W3CDTF">2025-04-30T23:05:23Z</dcterms:modified>
</cp:coreProperties>
</file>