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51" autoAdjust="0"/>
    <p:restoredTop sz="94245" autoAdjust="0"/>
  </p:normalViewPr>
  <p:slideViewPr>
    <p:cSldViewPr>
      <p:cViewPr>
        <p:scale>
          <a:sx n="150" d="100"/>
          <a:sy n="150" d="100"/>
        </p:scale>
        <p:origin x="1188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443C823-3F2A-4A75-AA1C-C06A87631F19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F9F8879-E4FD-49C0-92EB-7B0FA17E0C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79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58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4574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22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74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06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14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48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34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12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87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68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41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127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37610" y="38872"/>
            <a:ext cx="8836609" cy="6702497"/>
            <a:chOff x="137610" y="38872"/>
            <a:chExt cx="8836609" cy="6702497"/>
          </a:xfrm>
        </p:grpSpPr>
        <p:grpSp>
          <p:nvGrpSpPr>
            <p:cNvPr id="67" name="Grupo 66"/>
            <p:cNvGrpSpPr/>
            <p:nvPr/>
          </p:nvGrpSpPr>
          <p:grpSpPr>
            <a:xfrm>
              <a:off x="251518" y="849206"/>
              <a:ext cx="8722701" cy="5892163"/>
              <a:chOff x="0" y="1023498"/>
              <a:chExt cx="9010678" cy="6178079"/>
            </a:xfrm>
          </p:grpSpPr>
          <p:grpSp>
            <p:nvGrpSpPr>
              <p:cNvPr id="68" name="Grupo 67"/>
              <p:cNvGrpSpPr/>
              <p:nvPr/>
            </p:nvGrpSpPr>
            <p:grpSpPr>
              <a:xfrm>
                <a:off x="0" y="1023498"/>
                <a:ext cx="9010678" cy="6178079"/>
                <a:chOff x="0" y="1023583"/>
                <a:chExt cx="9011287" cy="6178593"/>
              </a:xfrm>
            </p:grpSpPr>
            <p:cxnSp>
              <p:nvCxnSpPr>
                <p:cNvPr id="70" name="Conector recto 69"/>
                <p:cNvCxnSpPr>
                  <a:stCxn id="107" idx="4"/>
                  <a:endCxn id="112" idx="0"/>
                </p:cNvCxnSpPr>
                <p:nvPr/>
              </p:nvCxnSpPr>
              <p:spPr>
                <a:xfrm>
                  <a:off x="6356383" y="3648956"/>
                  <a:ext cx="0" cy="21281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1" name="Grupo 70"/>
                <p:cNvGrpSpPr/>
                <p:nvPr/>
              </p:nvGrpSpPr>
              <p:grpSpPr>
                <a:xfrm>
                  <a:off x="0" y="1023583"/>
                  <a:ext cx="9011287" cy="6178593"/>
                  <a:chOff x="0" y="1023583"/>
                  <a:chExt cx="9011287" cy="6178593"/>
                </a:xfrm>
              </p:grpSpPr>
              <p:cxnSp>
                <p:nvCxnSpPr>
                  <p:cNvPr id="73" name="Conector recto 72"/>
                  <p:cNvCxnSpPr/>
                  <p:nvPr/>
                </p:nvCxnSpPr>
                <p:spPr>
                  <a:xfrm flipH="1">
                    <a:off x="6374921" y="2725947"/>
                    <a:ext cx="3796" cy="17995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7" name="Grupo 76"/>
                  <p:cNvGrpSpPr/>
                  <p:nvPr/>
                </p:nvGrpSpPr>
                <p:grpSpPr>
                  <a:xfrm>
                    <a:off x="0" y="1023583"/>
                    <a:ext cx="9011287" cy="6178593"/>
                    <a:chOff x="0" y="1"/>
                    <a:chExt cx="9011287" cy="6178593"/>
                  </a:xfrm>
                </p:grpSpPr>
                <p:cxnSp>
                  <p:nvCxnSpPr>
                    <p:cNvPr id="78" name="Conector angular 77"/>
                    <p:cNvCxnSpPr>
                      <a:stCxn id="109" idx="2"/>
                    </p:cNvCxnSpPr>
                    <p:nvPr/>
                  </p:nvCxnSpPr>
                  <p:spPr>
                    <a:xfrm rot="16200000" flipH="1">
                      <a:off x="2302209" y="3150126"/>
                      <a:ext cx="386045" cy="3463961"/>
                    </a:xfrm>
                    <a:prstGeom prst="bentConnector2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9" name="Grupo 78"/>
                    <p:cNvGrpSpPr/>
                    <p:nvPr/>
                  </p:nvGrpSpPr>
                  <p:grpSpPr>
                    <a:xfrm>
                      <a:off x="0" y="1"/>
                      <a:ext cx="9011287" cy="6178593"/>
                      <a:chOff x="0" y="1"/>
                      <a:chExt cx="9011287" cy="6178593"/>
                    </a:xfrm>
                  </p:grpSpPr>
                  <p:grpSp>
                    <p:nvGrpSpPr>
                      <p:cNvPr id="80" name="Grupo 79"/>
                      <p:cNvGrpSpPr/>
                      <p:nvPr/>
                    </p:nvGrpSpPr>
                    <p:grpSpPr>
                      <a:xfrm>
                        <a:off x="0" y="1"/>
                        <a:ext cx="9011287" cy="6178593"/>
                        <a:chOff x="-1" y="1"/>
                        <a:chExt cx="8500781" cy="5709132"/>
                      </a:xfrm>
                    </p:grpSpPr>
                    <p:cxnSp>
                      <p:nvCxnSpPr>
                        <p:cNvPr id="83" name="Conector recto 82"/>
                        <p:cNvCxnSpPr/>
                        <p:nvPr/>
                      </p:nvCxnSpPr>
                      <p:spPr>
                        <a:xfrm flipV="1">
                          <a:off x="5033176" y="1216549"/>
                          <a:ext cx="277035" cy="10884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84" name="Grupo 83"/>
                        <p:cNvGrpSpPr/>
                        <p:nvPr/>
                      </p:nvGrpSpPr>
                      <p:grpSpPr>
                        <a:xfrm>
                          <a:off x="-1" y="1"/>
                          <a:ext cx="8500781" cy="5709132"/>
                          <a:chOff x="-1" y="1"/>
                          <a:chExt cx="8500781" cy="5709132"/>
                        </a:xfrm>
                      </p:grpSpPr>
                      <p:cxnSp>
                        <p:nvCxnSpPr>
                          <p:cNvPr id="85" name="Conector recto 84"/>
                          <p:cNvCxnSpPr/>
                          <p:nvPr/>
                        </p:nvCxnSpPr>
                        <p:spPr>
                          <a:xfrm flipV="1">
                            <a:off x="2949934" y="1232452"/>
                            <a:ext cx="676146" cy="116738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6" name="Conector recto 85"/>
                          <p:cNvCxnSpPr/>
                          <p:nvPr/>
                        </p:nvCxnSpPr>
                        <p:spPr>
                          <a:xfrm flipV="1">
                            <a:off x="3013545" y="349857"/>
                            <a:ext cx="742068" cy="222851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87" name="Grupo 86"/>
                          <p:cNvGrpSpPr/>
                          <p:nvPr/>
                        </p:nvGrpSpPr>
                        <p:grpSpPr>
                          <a:xfrm>
                            <a:off x="-1" y="1"/>
                            <a:ext cx="8500781" cy="5709132"/>
                            <a:chOff x="-1" y="1"/>
                            <a:chExt cx="8500781" cy="5709132"/>
                          </a:xfrm>
                        </p:grpSpPr>
                        <p:grpSp>
                          <p:nvGrpSpPr>
                            <p:cNvPr id="88" name="368 Grupo"/>
                            <p:cNvGrpSpPr/>
                            <p:nvPr/>
                          </p:nvGrpSpPr>
                          <p:grpSpPr>
                            <a:xfrm>
                              <a:off x="-1" y="1"/>
                              <a:ext cx="6726793" cy="5709132"/>
                              <a:chOff x="-1" y="1107777"/>
                              <a:chExt cx="5488083" cy="3346533"/>
                            </a:xfrm>
                          </p:grpSpPr>
                          <p:sp>
                            <p:nvSpPr>
                              <p:cNvPr id="93" name="88 Elipse"/>
                              <p:cNvSpPr/>
                              <p:nvPr/>
                            </p:nvSpPr>
                            <p:spPr>
                              <a:xfrm>
                                <a:off x="1252597" y="1693949"/>
                                <a:ext cx="1151890" cy="404495"/>
                              </a:xfrm>
                              <a:prstGeom prst="ellipse">
                                <a:avLst/>
                              </a:pr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>
                                  <a:spcAft>
                                    <a:spcPts val="0"/>
                                  </a:spcAft>
                                </a:pPr>
                                <a:r>
                                  <a:rPr lang="es-MX" sz="700" b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Arial" panose="020B0604020202020204" pitchFamily="34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a:t>Condiciones de salud desmejoradas</a:t>
                                </a:r>
                                <a:endParaRPr lang="es-MX" sz="1200"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94" name="370 Grupo"/>
                              <p:cNvGrpSpPr/>
                              <p:nvPr/>
                            </p:nvGrpSpPr>
                            <p:grpSpPr>
                              <a:xfrm>
                                <a:off x="-1" y="1107777"/>
                                <a:ext cx="5488083" cy="3346533"/>
                                <a:chOff x="-1" y="1107777"/>
                                <a:chExt cx="5488083" cy="3346533"/>
                              </a:xfrm>
                            </p:grpSpPr>
                            <p:sp>
                              <p:nvSpPr>
                                <p:cNvPr id="95" name="93 Rectángulo"/>
                                <p:cNvSpPr/>
                                <p:nvPr/>
                              </p:nvSpPr>
                              <p:spPr>
                                <a:xfrm>
                                  <a:off x="2536272" y="3926754"/>
                                  <a:ext cx="1321704" cy="527556"/>
                                </a:xfrm>
                                <a:prstGeom prst="rect">
                                  <a:avLst/>
                                </a:prstGeom>
                                <a:noFill/>
                                <a:ln w="2540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s-MX" sz="700" b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Arial" panose="020B0604020202020204" pitchFamily="34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a:t>Rezago institucional en la formación de posgrado, actualización y capacitación de recursos humanos para la salud</a:t>
                                  </a:r>
                                  <a:endParaRPr lang="es-MX" sz="1200">
                                    <a:effectLst/>
                                    <a:latin typeface="Times New Roman" panose="02020603050405020304" pitchFamily="18" charset="0"/>
                                    <a:ea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96" name="374 Grupo"/>
                                <p:cNvGrpSpPr/>
                                <p:nvPr/>
                              </p:nvGrpSpPr>
                              <p:grpSpPr>
                                <a:xfrm>
                                  <a:off x="-1" y="1107777"/>
                                  <a:ext cx="5488083" cy="2563282"/>
                                  <a:chOff x="-1" y="1107777"/>
                                  <a:chExt cx="5488083" cy="2563282"/>
                                </a:xfrm>
                              </p:grpSpPr>
                              <p:grpSp>
                                <p:nvGrpSpPr>
                                  <p:cNvPr id="97" name="376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-1" y="1107777"/>
                                    <a:ext cx="5488083" cy="2563282"/>
                                    <a:chOff x="-1" y="1107777"/>
                                    <a:chExt cx="5488083" cy="2563282"/>
                                  </a:xfrm>
                                </p:grpSpPr>
                                <p:sp>
                                  <p:nvSpPr>
                                    <p:cNvPr id="107" name="7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120833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Períodos de atención más tardíos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8" name="7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52541" y="2627826"/>
                                      <a:ext cx="1169876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Limitada toma de decisiones con base en la evidencia científica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9" name="78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-1" y="316220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Limitado conocimiento especializado para la atención a problemas de salud 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0" name="80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3234" y="316923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Baja oferta de servicios especializados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1" name="81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47577" y="3185707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Limitada formación de investigadores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2" name="83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645036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Saturación de los servicios especializados existentes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3" name="84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34271" y="1619055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Mayor gasto en </a:t>
                                      </a: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salud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4" name="8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3063834" y="1107777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Condiciones de vida inadecuadas 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5" name="8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56123" y="162543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Menores oportunidades de trabajo e ingresos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6" name="87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06286" y="123840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productividad laboral y escolar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7" name="89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173184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Mayor tiempo de recuperación de los pacientes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8" name="90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51262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Mayores tasas de morbilidad y mortalidad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9" name="91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0" y="2639694"/>
                                      <a:ext cx="1172995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Elevadas necesidades de personal especializado en salud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0" name="92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48519" y="2490470"/>
                                      <a:ext cx="1152128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Diagnóstico </a:t>
                                      </a:r>
                                      <a:r>
                                        <a:rPr lang="es-MX" sz="6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impreciso</a:t>
                                      </a:r>
                                      <a:r>
                                        <a:rPr lang="es-MX" sz="700" b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 sobre enfermedades actuales y emergentes</a:t>
                                      </a:r>
                                      <a:endParaRPr lang="es-MX" sz="120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</p:grpSp>
                              <p:grpSp>
                                <p:nvGrpSpPr>
                                  <p:cNvPr id="98" name="393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581891" y="1511538"/>
                                    <a:ext cx="3063833" cy="1666634"/>
                                    <a:chOff x="581891" y="1511538"/>
                                    <a:chExt cx="3063833" cy="1666634"/>
                                  </a:xfrm>
                                </p:grpSpPr>
                                <p:cxnSp>
                                  <p:nvCxnSpPr>
                                    <p:cNvPr id="99" name="159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3645724" y="1511538"/>
                                      <a:ext cx="0" cy="12536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0" name="174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1033153" y="1974676"/>
                                      <a:ext cx="277880" cy="147888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1" name="176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2018805" y="2319060"/>
                                      <a:ext cx="158018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2" name="178 Conector angular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603169" y="2319060"/>
                                      <a:ext cx="250900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3" name="200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2500647" y="2686871"/>
                                      <a:ext cx="321764" cy="14887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4" name="203 Conector recto"/>
                                    <p:cNvCxnSpPr>
                                      <a:stCxn id="120" idx="2"/>
                                    </p:cNvCxnSpPr>
                                    <p:nvPr/>
                                  </p:nvCxnSpPr>
                                  <p:spPr>
                                    <a:xfrm flipH="1" flipV="1">
                                      <a:off x="901185" y="2664347"/>
                                      <a:ext cx="447334" cy="4032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5" name="207 Conector recto"/>
                                    <p:cNvCxnSpPr>
                                      <a:stCxn id="108" idx="4"/>
                                    </p:cNvCxnSpPr>
                                    <p:nvPr/>
                                  </p:nvCxnSpPr>
                                  <p:spPr>
                                    <a:xfrm flipH="1">
                                      <a:off x="3237068" y="3056226"/>
                                      <a:ext cx="411" cy="12194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6" name="211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81891" y="3043455"/>
                                      <a:ext cx="0" cy="119975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</p:grpSp>
                        </p:grpSp>
                        <p:sp>
                          <p:nvSpPr>
                            <p:cNvPr id="89" name="84 Elipse"/>
                            <p:cNvSpPr/>
                            <p:nvPr/>
                          </p:nvSpPr>
                          <p:spPr>
                            <a:xfrm>
                              <a:off x="7060759" y="1725433"/>
                              <a:ext cx="1377955" cy="690350"/>
                            </a:xfrm>
                            <a:prstGeom prst="ellipse">
                              <a:avLst/>
                            </a:prstGeom>
                            <a:noFill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Instrumentación limitada </a:t>
                              </a: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 </a:t>
                              </a: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la política </a:t>
                              </a: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 salud</a:t>
                              </a:r>
                              <a:endParaRPr lang="es-MX" sz="1200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90" name="80 Rectángulo"/>
                            <p:cNvSpPr/>
                            <p:nvPr/>
                          </p:nvSpPr>
                          <p:spPr>
                            <a:xfrm>
                              <a:off x="7060758" y="3554232"/>
                              <a:ext cx="1440022" cy="828002"/>
                            </a:xfrm>
                            <a:prstGeom prst="rect">
                              <a:avLst/>
                            </a:prstGeom>
                            <a:noFill/>
                            <a:ln w="254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Desempeño laboral inadecuado</a:t>
                              </a:r>
                              <a:endParaRPr lang="es-MX" sz="120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cxnSp>
                          <p:nvCxnSpPr>
                            <p:cNvPr id="91" name="Conector angular 90"/>
                            <p:cNvCxnSpPr/>
                            <p:nvPr/>
                          </p:nvCxnSpPr>
                          <p:spPr>
                            <a:xfrm>
                              <a:off x="6726804" y="1216549"/>
                              <a:ext cx="1023847" cy="504616"/>
                            </a:xfrm>
                            <a:prstGeom prst="bentConnector2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92" name="Conector recto 91"/>
                            <p:cNvCxnSpPr/>
                            <p:nvPr/>
                          </p:nvCxnSpPr>
                          <p:spPr>
                            <a:xfrm>
                              <a:off x="7752522" y="2417196"/>
                              <a:ext cx="15815" cy="1142296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</p:grpSp>
                  <p:cxnSp>
                    <p:nvCxnSpPr>
                      <p:cNvPr id="81" name="Conector angular 80"/>
                      <p:cNvCxnSpPr/>
                      <p:nvPr/>
                    </p:nvCxnSpPr>
                    <p:spPr>
                      <a:xfrm flipH="1">
                        <a:off x="4203510" y="4763069"/>
                        <a:ext cx="4072164" cy="307274"/>
                      </a:xfrm>
                      <a:prstGeom prst="bentConnector3">
                        <a:avLst>
                          <a:gd name="adj1" fmla="val 786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Conector angular 81"/>
                      <p:cNvCxnSpPr/>
                      <p:nvPr/>
                    </p:nvCxnSpPr>
                    <p:spPr>
                      <a:xfrm flipH="1">
                        <a:off x="4203510" y="4708478"/>
                        <a:ext cx="2145764" cy="366651"/>
                      </a:xfrm>
                      <a:prstGeom prst="bentConnector3">
                        <a:avLst>
                          <a:gd name="adj1" fmla="val -163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  <p:cxnSp>
            <p:nvCxnSpPr>
              <p:cNvPr id="69" name="Conector recto 68"/>
              <p:cNvCxnSpPr/>
              <p:nvPr/>
            </p:nvCxnSpPr>
            <p:spPr>
              <a:xfrm flipV="1">
                <a:off x="4191990" y="5723906"/>
                <a:ext cx="10806" cy="5024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CuadroTexto 34"/>
            <p:cNvSpPr txBox="1"/>
            <p:nvPr/>
          </p:nvSpPr>
          <p:spPr>
            <a:xfrm>
              <a:off x="137610" y="38872"/>
              <a:ext cx="68875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1400" kern="1200" dirty="0" smtClean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PP E010 “Formación </a:t>
              </a:r>
              <a:r>
                <a:rPr lang="es-MX" sz="1400" kern="1200" dirty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y Capacitación de Recursos Humanos para la </a:t>
              </a:r>
              <a:r>
                <a:rPr lang="es-MX" sz="1400" kern="1200" dirty="0" smtClean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Salud”</a:t>
              </a:r>
            </a:p>
            <a:p>
              <a:pPr algn="ctr"/>
              <a:r>
                <a:rPr lang="es-ES" sz="1400" b="1" dirty="0"/>
                <a:t>Árbol del </a:t>
              </a:r>
              <a:r>
                <a:rPr lang="es-ES" sz="1400" b="1" dirty="0" smtClean="0"/>
                <a:t>problema   -  MIR 2025</a:t>
              </a:r>
              <a:endParaRPr lang="es-MX" sz="1400" dirty="0"/>
            </a:p>
          </p:txBody>
        </p:sp>
      </p:grpSp>
      <p:cxnSp>
        <p:nvCxnSpPr>
          <p:cNvPr id="122" name="207 Conector recto"/>
          <p:cNvCxnSpPr>
            <a:stCxn id="112" idx="4"/>
            <a:endCxn id="110" idx="0"/>
          </p:cNvCxnSpPr>
          <p:nvPr/>
        </p:nvCxnSpPr>
        <p:spPr>
          <a:xfrm>
            <a:off x="6404338" y="4275824"/>
            <a:ext cx="10775" cy="20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CuadroTexto 1024"/>
          <p:cNvSpPr txBox="1"/>
          <p:nvPr/>
        </p:nvSpPr>
        <p:spPr>
          <a:xfrm>
            <a:off x="539551" y="747482"/>
            <a:ext cx="101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Efectos</a:t>
            </a:r>
            <a:endParaRPr lang="es-MX" b="1" dirty="0"/>
          </a:p>
        </p:txBody>
      </p:sp>
      <p:sp>
        <p:nvSpPr>
          <p:cNvPr id="131" name="CuadroTexto 130"/>
          <p:cNvSpPr txBox="1"/>
          <p:nvPr/>
        </p:nvSpPr>
        <p:spPr>
          <a:xfrm>
            <a:off x="2051721" y="6092275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Problema</a:t>
            </a:r>
            <a:endParaRPr lang="es-MX" b="1" dirty="0"/>
          </a:p>
        </p:txBody>
      </p:sp>
      <p:sp>
        <p:nvSpPr>
          <p:cNvPr id="59" name="73 CuadroTexto"/>
          <p:cNvSpPr txBox="1">
            <a:spLocks noChangeArrowheads="1"/>
          </p:cNvSpPr>
          <p:nvPr/>
        </p:nvSpPr>
        <p:spPr bwMode="auto">
          <a:xfrm>
            <a:off x="4756894" y="395064"/>
            <a:ext cx="22682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200" b="1" dirty="0" smtClean="0">
                <a:solidFill>
                  <a:srgbClr val="0000FF"/>
                </a:solidFill>
              </a:rPr>
              <a:t>JUNIO 18 2024</a:t>
            </a:r>
            <a:endParaRPr lang="es-MX" altLang="es-MX" sz="1200" b="1" dirty="0">
              <a:solidFill>
                <a:srgbClr val="0000FF"/>
              </a:solidFill>
            </a:endParaRPr>
          </a:p>
        </p:txBody>
      </p:sp>
      <p:pic>
        <p:nvPicPr>
          <p:cNvPr id="61" name="Imagen 60">
            <a:extLst>
              <a:ext uri="{FF2B5EF4-FFF2-40B4-BE49-F238E27FC236}">
                <a16:creationId xmlns:a16="http://schemas.microsoft.com/office/drawing/2014/main" xmlns="" id="{00000000-0008-0000-0000-000004000000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9" b="13150"/>
          <a:stretch/>
        </p:blipFill>
        <p:spPr>
          <a:xfrm>
            <a:off x="6477557" y="158556"/>
            <a:ext cx="2666443" cy="51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85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207 Conector recto"/>
          <p:cNvCxnSpPr>
            <a:stCxn id="112" idx="4"/>
            <a:endCxn id="110" idx="0"/>
          </p:cNvCxnSpPr>
          <p:nvPr/>
        </p:nvCxnSpPr>
        <p:spPr>
          <a:xfrm>
            <a:off x="6436976" y="4208639"/>
            <a:ext cx="10775" cy="20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CuadroTexto 34"/>
          <p:cNvSpPr txBox="1"/>
          <p:nvPr/>
        </p:nvSpPr>
        <p:spPr>
          <a:xfrm>
            <a:off x="1331640" y="0"/>
            <a:ext cx="6192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 E010 “Formación </a:t>
            </a:r>
            <a:r>
              <a:rPr lang="es-MX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 Capacitación de Recursos Humanos para la </a:t>
            </a:r>
            <a:r>
              <a:rPr lang="es-MX" sz="1100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Salud”</a:t>
            </a:r>
          </a:p>
          <a:p>
            <a:pPr algn="ctr"/>
            <a:r>
              <a:rPr lang="es-ES" sz="1100" b="1" dirty="0">
                <a:latin typeface="Arial" panose="020B0604020202020204" pitchFamily="34" charset="0"/>
                <a:cs typeface="Arial" panose="020B0604020202020204" pitchFamily="34" charset="0"/>
              </a:rPr>
              <a:t>Árbol del </a:t>
            </a:r>
            <a:r>
              <a:rPr lang="es-E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problema   -   MIR 2024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93 Rectángulo"/>
          <p:cNvSpPr/>
          <p:nvPr/>
        </p:nvSpPr>
        <p:spPr>
          <a:xfrm>
            <a:off x="3789491" y="422255"/>
            <a:ext cx="1276985" cy="501650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MX" sz="5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Rezago institucional en la formación de </a:t>
            </a:r>
            <a:r>
              <a:rPr lang="es-MX" sz="5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posgrado, actualización y  </a:t>
            </a:r>
            <a:r>
              <a:rPr lang="es-MX" sz="5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capacitación de recursos humanos para la salud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843808" y="492959"/>
            <a:ext cx="1269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Problema</a:t>
            </a:r>
            <a:endParaRPr lang="es-MX" sz="1400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913000" y="657827"/>
            <a:ext cx="1269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Causas</a:t>
            </a:r>
            <a:endParaRPr lang="es-MX" sz="1400" b="1" dirty="0"/>
          </a:p>
        </p:txBody>
      </p:sp>
      <p:grpSp>
        <p:nvGrpSpPr>
          <p:cNvPr id="3" name="Grupo 2"/>
          <p:cNvGrpSpPr/>
          <p:nvPr/>
        </p:nvGrpSpPr>
        <p:grpSpPr>
          <a:xfrm>
            <a:off x="35496" y="999619"/>
            <a:ext cx="9144000" cy="6441549"/>
            <a:chOff x="35496" y="954764"/>
            <a:chExt cx="9144000" cy="6441549"/>
          </a:xfrm>
        </p:grpSpPr>
        <p:pic>
          <p:nvPicPr>
            <p:cNvPr id="254" name="Imagen 253"/>
            <p:cNvPicPr/>
            <p:nvPr/>
          </p:nvPicPr>
          <p:blipFill rotWithShape="1">
            <a:blip r:embed="rId3"/>
            <a:srcRect t="8066" b="-8066"/>
            <a:stretch/>
          </p:blipFill>
          <p:spPr>
            <a:xfrm>
              <a:off x="35496" y="954764"/>
              <a:ext cx="9144000" cy="6441549"/>
            </a:xfrm>
            <a:prstGeom prst="rect">
              <a:avLst/>
            </a:prstGeom>
          </p:spPr>
        </p:pic>
        <p:sp>
          <p:nvSpPr>
            <p:cNvPr id="2" name="CuadroTexto 1"/>
            <p:cNvSpPr txBox="1"/>
            <p:nvPr/>
          </p:nvSpPr>
          <p:spPr>
            <a:xfrm>
              <a:off x="913000" y="1988840"/>
              <a:ext cx="720080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s-MX" sz="400" b="1" dirty="0" smtClean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Bajo nivel </a:t>
              </a:r>
              <a:r>
                <a:rPr lang="es-MX" sz="400" b="1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académico del personal de salud </a:t>
              </a:r>
              <a:r>
                <a:rPr lang="es-MX" sz="400" b="1" dirty="0" smtClean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especializado</a:t>
              </a:r>
              <a:endParaRPr lang="es-MX" sz="400" dirty="0"/>
            </a:p>
          </p:txBody>
        </p:sp>
      </p:grpSp>
      <p:sp>
        <p:nvSpPr>
          <p:cNvPr id="4" name="CuadroTexto 3"/>
          <p:cNvSpPr txBox="1"/>
          <p:nvPr/>
        </p:nvSpPr>
        <p:spPr>
          <a:xfrm>
            <a:off x="8100392" y="2043350"/>
            <a:ext cx="576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50" b="1" dirty="0" smtClean="0"/>
              <a:t>Deficiente integración del</a:t>
            </a:r>
          </a:p>
          <a:p>
            <a:pPr algn="ctr"/>
            <a:r>
              <a:rPr lang="es-MX" sz="450" b="1" dirty="0" smtClean="0"/>
              <a:t>Programa Anual de Capacitación</a:t>
            </a:r>
            <a:endParaRPr lang="es-MX" sz="450" b="1" dirty="0"/>
          </a:p>
        </p:txBody>
      </p:sp>
      <p:sp>
        <p:nvSpPr>
          <p:cNvPr id="12" name="CuadroTexto 11"/>
          <p:cNvSpPr txBox="1"/>
          <p:nvPr/>
        </p:nvSpPr>
        <p:spPr>
          <a:xfrm>
            <a:off x="8100392" y="2828036"/>
            <a:ext cx="57606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50" b="1" dirty="0" smtClean="0"/>
              <a:t>Insuficiente seguimiento del programa de capacitación</a:t>
            </a:r>
            <a:endParaRPr lang="es-MX" sz="45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8141262" y="3595055"/>
            <a:ext cx="576064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50" b="1" dirty="0" smtClean="0"/>
              <a:t>Bajo apoyo institucional a la capacitación</a:t>
            </a:r>
            <a:endParaRPr lang="es-MX" sz="450" b="1" dirty="0"/>
          </a:p>
        </p:txBody>
      </p:sp>
      <p:sp>
        <p:nvSpPr>
          <p:cNvPr id="14" name="CuadroTexto 11"/>
          <p:cNvSpPr txBox="1"/>
          <p:nvPr/>
        </p:nvSpPr>
        <p:spPr>
          <a:xfrm>
            <a:off x="4607496" y="2852936"/>
            <a:ext cx="6125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450" b="1" dirty="0" smtClean="0"/>
              <a:t>Menores ofertas de mercado laboral en lugares de formación</a:t>
            </a:r>
            <a:endParaRPr lang="es-MX" sz="450" b="1" dirty="0"/>
          </a:p>
        </p:txBody>
      </p:sp>
      <p:sp>
        <p:nvSpPr>
          <p:cNvPr id="16" name="73 CuadroTexto"/>
          <p:cNvSpPr txBox="1">
            <a:spLocks noChangeArrowheads="1"/>
          </p:cNvSpPr>
          <p:nvPr/>
        </p:nvSpPr>
        <p:spPr bwMode="auto">
          <a:xfrm>
            <a:off x="6732240" y="6533138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/>
              <a:t>JUNIO 18 2024</a:t>
            </a:r>
            <a:endParaRPr lang="es-MX" altLang="es-MX" sz="800" b="1" dirty="0"/>
          </a:p>
        </p:txBody>
      </p:sp>
      <p:pic>
        <p:nvPicPr>
          <p:cNvPr id="17" name="Imagen 1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2" r="53658" b="23280"/>
          <a:stretch/>
        </p:blipFill>
        <p:spPr>
          <a:xfrm>
            <a:off x="7020272" y="38410"/>
            <a:ext cx="2096739" cy="81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4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220</Words>
  <Application>Microsoft Office PowerPoint</Application>
  <PresentationFormat>Presentación en pantalla (4:3)</PresentationFormat>
  <Paragraphs>37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Soberana Sans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CCINSHAE</dc:creator>
  <cp:lastModifiedBy>Estación de Trabajo Estadistica y Met. Inst. 01</cp:lastModifiedBy>
  <cp:revision>205</cp:revision>
  <cp:lastPrinted>2018-11-07T17:13:10Z</cp:lastPrinted>
  <dcterms:created xsi:type="dcterms:W3CDTF">2013-06-14T19:46:04Z</dcterms:created>
  <dcterms:modified xsi:type="dcterms:W3CDTF">2025-04-30T23:09:59Z</dcterms:modified>
</cp:coreProperties>
</file>